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handoutMasterIdLst>
    <p:handoutMasterId r:id="rId5"/>
  </p:handoutMasterIdLst>
  <p:sldIdLst>
    <p:sldId id="258" r:id="rId2"/>
    <p:sldId id="261" r:id="rId3"/>
    <p:sldId id="262" r:id="rId4"/>
  </p:sldIdLst>
  <p:sldSz cx="10691813" cy="7559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p15:clr>
            <a:srgbClr val="A4A3A4"/>
          </p15:clr>
        </p15:guide>
        <p15:guide id="2" pos="336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007E"/>
    <a:srgbClr val="58C6F2"/>
    <a:srgbClr val="004F7D"/>
    <a:srgbClr val="F4A7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23"/>
    <p:restoredTop sz="94684"/>
  </p:normalViewPr>
  <p:slideViewPr>
    <p:cSldViewPr snapToGrid="0">
      <p:cViewPr varScale="1">
        <p:scale>
          <a:sx n="225" d="100"/>
          <a:sy n="225" d="100"/>
        </p:scale>
        <p:origin x="2384" y="168"/>
      </p:cViewPr>
      <p:guideLst>
        <p:guide orient="horz" pos="2381"/>
        <p:guide pos="3367"/>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197" d="100"/>
          <a:sy n="197" d="100"/>
        </p:scale>
        <p:origin x="6080"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594CDED0-CF4C-51B2-8509-6F0F31F20FB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11CE4430-A1A8-EF4E-E8DD-920FF24DEF9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AF084F3-CBD0-EC44-A988-30D367F5D6F9}" type="datetimeFigureOut">
              <a:rPr lang="fr-FR" smtClean="0"/>
              <a:pPr/>
              <a:t>11/04/2023</a:t>
            </a:fld>
            <a:endParaRPr lang="fr-FR"/>
          </a:p>
        </p:txBody>
      </p:sp>
      <p:sp>
        <p:nvSpPr>
          <p:cNvPr id="4" name="Espace réservé du pied de page 3">
            <a:extLst>
              <a:ext uri="{FF2B5EF4-FFF2-40B4-BE49-F238E27FC236}">
                <a16:creationId xmlns:a16="http://schemas.microsoft.com/office/drawing/2014/main" id="{898DBE7D-A7E6-F7EF-F60D-14D2663B619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BEF04BB9-2C76-34EE-1DEA-D450A5E104A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F769AB9-8123-BB40-AB25-FEE90AF33686}" type="slidenum">
              <a:rPr lang="fr-FR" smtClean="0"/>
              <a:pPr/>
              <a:t>‹N°›</a:t>
            </a:fld>
            <a:endParaRPr lang="fr-FR"/>
          </a:p>
        </p:txBody>
      </p:sp>
    </p:spTree>
    <p:extLst>
      <p:ext uri="{BB962C8B-B14F-4D97-AF65-F5344CB8AC3E}">
        <p14:creationId xmlns:p14="http://schemas.microsoft.com/office/powerpoint/2010/main" val="427642412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Centres_sociaux_Fripouilles">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37A53369-61E1-40D1-CC07-E79CBF1F7C35}"/>
              </a:ext>
            </a:extLst>
          </p:cNvPr>
          <p:cNvPicPr>
            <a:picLocks noChangeAspect="1"/>
          </p:cNvPicPr>
          <p:nvPr userDrawn="1"/>
        </p:nvPicPr>
        <p:blipFill>
          <a:blip r:embed="rId2"/>
          <a:srcRect t="43948" b="43948"/>
          <a:stretch/>
        </p:blipFill>
        <p:spPr>
          <a:xfrm>
            <a:off x="208490" y="368149"/>
            <a:ext cx="10222050" cy="1237367"/>
          </a:xfrm>
          <a:prstGeom prst="roundRect">
            <a:avLst/>
          </a:prstGeom>
        </p:spPr>
      </p:pic>
      <p:pic>
        <p:nvPicPr>
          <p:cNvPr id="8" name="Image 7">
            <a:extLst>
              <a:ext uri="{FF2B5EF4-FFF2-40B4-BE49-F238E27FC236}">
                <a16:creationId xmlns:a16="http://schemas.microsoft.com/office/drawing/2014/main" id="{1363C4C2-5DBB-56D6-FAAB-8EAFE3863DC4}"/>
              </a:ext>
            </a:extLst>
          </p:cNvPr>
          <p:cNvPicPr>
            <a:picLocks noChangeAspect="1"/>
          </p:cNvPicPr>
          <p:nvPr userDrawn="1"/>
        </p:nvPicPr>
        <p:blipFill>
          <a:blip r:embed="rId3"/>
          <a:stretch>
            <a:fillRect/>
          </a:stretch>
        </p:blipFill>
        <p:spPr>
          <a:xfrm>
            <a:off x="8486158" y="36953"/>
            <a:ext cx="2122600" cy="1395682"/>
          </a:xfrm>
          <a:prstGeom prst="rect">
            <a:avLst/>
          </a:prstGeom>
        </p:spPr>
      </p:pic>
      <p:pic>
        <p:nvPicPr>
          <p:cNvPr id="9" name="Image 8">
            <a:extLst>
              <a:ext uri="{FF2B5EF4-FFF2-40B4-BE49-F238E27FC236}">
                <a16:creationId xmlns:a16="http://schemas.microsoft.com/office/drawing/2014/main" id="{20C9CDBC-4C8F-87D4-4B29-087D2D2830F0}"/>
              </a:ext>
            </a:extLst>
          </p:cNvPr>
          <p:cNvPicPr>
            <a:picLocks noChangeAspect="1"/>
          </p:cNvPicPr>
          <p:nvPr userDrawn="1"/>
        </p:nvPicPr>
        <p:blipFill>
          <a:blip r:embed="rId4"/>
          <a:stretch>
            <a:fillRect/>
          </a:stretch>
        </p:blipFill>
        <p:spPr>
          <a:xfrm>
            <a:off x="208491" y="600725"/>
            <a:ext cx="2409720" cy="527126"/>
          </a:xfrm>
          <a:prstGeom prst="rect">
            <a:avLst/>
          </a:prstGeom>
        </p:spPr>
      </p:pic>
      <p:pic>
        <p:nvPicPr>
          <p:cNvPr id="3" name="Image 2">
            <a:extLst>
              <a:ext uri="{FF2B5EF4-FFF2-40B4-BE49-F238E27FC236}">
                <a16:creationId xmlns:a16="http://schemas.microsoft.com/office/drawing/2014/main" id="{5D5DE5BD-AB0B-2416-E6FE-0EC1856D29BB}"/>
              </a:ext>
            </a:extLst>
          </p:cNvPr>
          <p:cNvPicPr>
            <a:picLocks noChangeAspect="1"/>
          </p:cNvPicPr>
          <p:nvPr userDrawn="1"/>
        </p:nvPicPr>
        <p:blipFill>
          <a:blip r:embed="rId5"/>
          <a:stretch>
            <a:fillRect/>
          </a:stretch>
        </p:blipFill>
        <p:spPr>
          <a:xfrm>
            <a:off x="0" y="1246009"/>
            <a:ext cx="2122600" cy="719014"/>
          </a:xfrm>
          <a:prstGeom prst="rect">
            <a:avLst/>
          </a:prstGeom>
        </p:spPr>
      </p:pic>
      <p:grpSp>
        <p:nvGrpSpPr>
          <p:cNvPr id="13" name="Groupe 12">
            <a:extLst>
              <a:ext uri="{FF2B5EF4-FFF2-40B4-BE49-F238E27FC236}">
                <a16:creationId xmlns:a16="http://schemas.microsoft.com/office/drawing/2014/main" id="{2DDA7AF6-6A78-64F6-812D-3D64B00AEC50}"/>
              </a:ext>
            </a:extLst>
          </p:cNvPr>
          <p:cNvGrpSpPr/>
          <p:nvPr userDrawn="1"/>
        </p:nvGrpSpPr>
        <p:grpSpPr>
          <a:xfrm>
            <a:off x="4112554" y="6693745"/>
            <a:ext cx="2633881" cy="647694"/>
            <a:chOff x="4112554" y="6693745"/>
            <a:chExt cx="2633881" cy="647694"/>
          </a:xfrm>
        </p:grpSpPr>
        <p:pic>
          <p:nvPicPr>
            <p:cNvPr id="2" name="Image 1">
              <a:extLst>
                <a:ext uri="{FF2B5EF4-FFF2-40B4-BE49-F238E27FC236}">
                  <a16:creationId xmlns:a16="http://schemas.microsoft.com/office/drawing/2014/main" id="{E8C81ED9-A7B1-935E-BD28-064E7A63A91B}"/>
                </a:ext>
              </a:extLst>
            </p:cNvPr>
            <p:cNvPicPr>
              <a:picLocks noChangeAspect="1"/>
            </p:cNvPicPr>
            <p:nvPr userDrawn="1"/>
          </p:nvPicPr>
          <p:blipFill rotWithShape="1">
            <a:blip r:embed="rId6"/>
            <a:srcRect l="35915" t="47066" r="14028"/>
            <a:stretch/>
          </p:blipFill>
          <p:spPr>
            <a:xfrm>
              <a:off x="4667652" y="7017794"/>
              <a:ext cx="1897380" cy="307778"/>
            </a:xfrm>
            <a:prstGeom prst="rect">
              <a:avLst/>
            </a:prstGeom>
          </p:spPr>
        </p:pic>
        <p:sp>
          <p:nvSpPr>
            <p:cNvPr id="10" name="ZoneTexte 9">
              <a:extLst>
                <a:ext uri="{FF2B5EF4-FFF2-40B4-BE49-F238E27FC236}">
                  <a16:creationId xmlns:a16="http://schemas.microsoft.com/office/drawing/2014/main" id="{B16EA506-AAA9-5313-C995-98A3A327CECA}"/>
                </a:ext>
              </a:extLst>
            </p:cNvPr>
            <p:cNvSpPr txBox="1"/>
            <p:nvPr userDrawn="1"/>
          </p:nvSpPr>
          <p:spPr>
            <a:xfrm>
              <a:off x="5372049" y="6693745"/>
              <a:ext cx="1374386" cy="307777"/>
            </a:xfrm>
            <a:prstGeom prst="rect">
              <a:avLst/>
            </a:prstGeom>
            <a:noFill/>
          </p:spPr>
          <p:txBody>
            <a:bodyPr wrap="square" rtlCol="0">
              <a:spAutoFit/>
            </a:bodyPr>
            <a:lstStyle/>
            <a:p>
              <a:r>
                <a:rPr lang="fr-FR" sz="1400" b="1" dirty="0">
                  <a:solidFill>
                    <a:srgbClr val="004F7D"/>
                  </a:solidFill>
                  <a:latin typeface="Arial" panose="020B0604020202020204" pitchFamily="34" charset="0"/>
                  <a:cs typeface="Arial" panose="020B0604020202020204" pitchFamily="34" charset="0"/>
                </a:rPr>
                <a:t>01 64 10 51 90</a:t>
              </a:r>
            </a:p>
          </p:txBody>
        </p:sp>
        <p:pic>
          <p:nvPicPr>
            <p:cNvPr id="11" name="Image 10">
              <a:extLst>
                <a:ext uri="{FF2B5EF4-FFF2-40B4-BE49-F238E27FC236}">
                  <a16:creationId xmlns:a16="http://schemas.microsoft.com/office/drawing/2014/main" id="{9212C62A-84D5-B5D1-412F-A67EF52E5972}"/>
                </a:ext>
              </a:extLst>
            </p:cNvPr>
            <p:cNvPicPr>
              <a:picLocks noChangeAspect="1"/>
            </p:cNvPicPr>
            <p:nvPr userDrawn="1"/>
          </p:nvPicPr>
          <p:blipFill rotWithShape="1">
            <a:blip r:embed="rId6"/>
            <a:srcRect l="19028" t="1" r="60617" b="54861"/>
            <a:stretch/>
          </p:blipFill>
          <p:spPr>
            <a:xfrm>
              <a:off x="4631148" y="6732598"/>
              <a:ext cx="771525" cy="262455"/>
            </a:xfrm>
            <a:prstGeom prst="rect">
              <a:avLst/>
            </a:prstGeom>
          </p:spPr>
        </p:pic>
        <p:pic>
          <p:nvPicPr>
            <p:cNvPr id="12" name="Image 11">
              <a:extLst>
                <a:ext uri="{FF2B5EF4-FFF2-40B4-BE49-F238E27FC236}">
                  <a16:creationId xmlns:a16="http://schemas.microsoft.com/office/drawing/2014/main" id="{A6E8ECF7-7DEB-4A0D-0E65-D2A9E2B7645E}"/>
                </a:ext>
              </a:extLst>
            </p:cNvPr>
            <p:cNvPicPr>
              <a:picLocks noChangeAspect="1"/>
            </p:cNvPicPr>
            <p:nvPr userDrawn="1"/>
          </p:nvPicPr>
          <p:blipFill rotWithShape="1">
            <a:blip r:embed="rId6"/>
            <a:srcRect r="88360"/>
            <a:stretch/>
          </p:blipFill>
          <p:spPr>
            <a:xfrm>
              <a:off x="4112554" y="6701853"/>
              <a:ext cx="485334" cy="639586"/>
            </a:xfrm>
            <a:prstGeom prst="rect">
              <a:avLst/>
            </a:prstGeom>
          </p:spPr>
        </p:pic>
      </p:grpSp>
      <p:sp>
        <p:nvSpPr>
          <p:cNvPr id="14" name="ZoneTexte 13">
            <a:extLst>
              <a:ext uri="{FF2B5EF4-FFF2-40B4-BE49-F238E27FC236}">
                <a16:creationId xmlns:a16="http://schemas.microsoft.com/office/drawing/2014/main" id="{F306DDCA-D171-F663-E15C-1E2E7AF5A2D1}"/>
              </a:ext>
            </a:extLst>
          </p:cNvPr>
          <p:cNvSpPr txBox="1"/>
          <p:nvPr userDrawn="1"/>
        </p:nvSpPr>
        <p:spPr>
          <a:xfrm>
            <a:off x="4514850" y="1647724"/>
            <a:ext cx="5968473" cy="338554"/>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fr-FR" sz="1600" b="1" i="1" dirty="0">
                <a:solidFill>
                  <a:srgbClr val="58C6F2"/>
                </a:solidFill>
                <a:latin typeface="Arial" panose="020B0604020202020204" pitchFamily="34" charset="0"/>
                <a:cs typeface="Arial" panose="020B0604020202020204" pitchFamily="34" charset="0"/>
              </a:rPr>
              <a:t>Les Fripouilles • </a:t>
            </a:r>
            <a:r>
              <a:rPr lang="fr-FR" sz="1600" b="0" i="1" dirty="0">
                <a:solidFill>
                  <a:srgbClr val="004F7D"/>
                </a:solidFill>
                <a:latin typeface="Arial" panose="020B0604020202020204" pitchFamily="34" charset="0"/>
                <a:cs typeface="Arial" panose="020B0604020202020204" pitchFamily="34" charset="0"/>
              </a:rPr>
              <a:t>Centre social Françoise Dolto</a:t>
            </a:r>
          </a:p>
        </p:txBody>
      </p:sp>
      <p:cxnSp>
        <p:nvCxnSpPr>
          <p:cNvPr id="15" name="Connecteur droit 14">
            <a:extLst>
              <a:ext uri="{FF2B5EF4-FFF2-40B4-BE49-F238E27FC236}">
                <a16:creationId xmlns:a16="http://schemas.microsoft.com/office/drawing/2014/main" id="{7A227238-9727-DCB1-6EF3-BCD9DD1AD9CA}"/>
              </a:ext>
            </a:extLst>
          </p:cNvPr>
          <p:cNvCxnSpPr>
            <a:cxnSpLocks/>
          </p:cNvCxnSpPr>
          <p:nvPr userDrawn="1"/>
        </p:nvCxnSpPr>
        <p:spPr>
          <a:xfrm>
            <a:off x="2268855" y="1845141"/>
            <a:ext cx="3726180" cy="0"/>
          </a:xfrm>
          <a:prstGeom prst="line">
            <a:avLst/>
          </a:prstGeom>
          <a:ln w="22225">
            <a:solidFill>
              <a:srgbClr val="58C6F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2290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entres_sociaux_Petits_Futéses">
    <p:spTree>
      <p:nvGrpSpPr>
        <p:cNvPr id="1" name=""/>
        <p:cNvGrpSpPr/>
        <p:nvPr/>
      </p:nvGrpSpPr>
      <p:grpSpPr>
        <a:xfrm>
          <a:off x="0" y="0"/>
          <a:ext cx="0" cy="0"/>
          <a:chOff x="0" y="0"/>
          <a:chExt cx="0" cy="0"/>
        </a:xfrm>
      </p:grpSpPr>
      <p:grpSp>
        <p:nvGrpSpPr>
          <p:cNvPr id="3" name="Groupe 2">
            <a:extLst>
              <a:ext uri="{FF2B5EF4-FFF2-40B4-BE49-F238E27FC236}">
                <a16:creationId xmlns:a16="http://schemas.microsoft.com/office/drawing/2014/main" id="{72EA2C74-F2AD-2C6B-2835-D259836D9322}"/>
              </a:ext>
            </a:extLst>
          </p:cNvPr>
          <p:cNvGrpSpPr/>
          <p:nvPr userDrawn="1"/>
        </p:nvGrpSpPr>
        <p:grpSpPr>
          <a:xfrm>
            <a:off x="4112554" y="6693745"/>
            <a:ext cx="2633881" cy="647694"/>
            <a:chOff x="4112554" y="6693745"/>
            <a:chExt cx="2633881" cy="647694"/>
          </a:xfrm>
        </p:grpSpPr>
        <p:pic>
          <p:nvPicPr>
            <p:cNvPr id="6" name="Image 5">
              <a:extLst>
                <a:ext uri="{FF2B5EF4-FFF2-40B4-BE49-F238E27FC236}">
                  <a16:creationId xmlns:a16="http://schemas.microsoft.com/office/drawing/2014/main" id="{D41BC231-BFAA-9562-56B6-445A46049909}"/>
                </a:ext>
              </a:extLst>
            </p:cNvPr>
            <p:cNvPicPr>
              <a:picLocks noChangeAspect="1"/>
            </p:cNvPicPr>
            <p:nvPr userDrawn="1"/>
          </p:nvPicPr>
          <p:blipFill rotWithShape="1">
            <a:blip r:embed="rId2"/>
            <a:srcRect l="35915" t="47066" r="14028"/>
            <a:stretch/>
          </p:blipFill>
          <p:spPr>
            <a:xfrm>
              <a:off x="4667652" y="7017794"/>
              <a:ext cx="1897380" cy="307778"/>
            </a:xfrm>
            <a:prstGeom prst="rect">
              <a:avLst/>
            </a:prstGeom>
          </p:spPr>
        </p:pic>
        <p:sp>
          <p:nvSpPr>
            <p:cNvPr id="8" name="ZoneTexte 7">
              <a:extLst>
                <a:ext uri="{FF2B5EF4-FFF2-40B4-BE49-F238E27FC236}">
                  <a16:creationId xmlns:a16="http://schemas.microsoft.com/office/drawing/2014/main" id="{EF1F3C4B-7871-1D5A-6631-CF7919E959E8}"/>
                </a:ext>
              </a:extLst>
            </p:cNvPr>
            <p:cNvSpPr txBox="1"/>
            <p:nvPr userDrawn="1"/>
          </p:nvSpPr>
          <p:spPr>
            <a:xfrm>
              <a:off x="5372049" y="6693745"/>
              <a:ext cx="1374386" cy="307777"/>
            </a:xfrm>
            <a:prstGeom prst="rect">
              <a:avLst/>
            </a:prstGeom>
            <a:noFill/>
          </p:spPr>
          <p:txBody>
            <a:bodyPr wrap="square" rtlCol="0">
              <a:spAutoFit/>
            </a:bodyPr>
            <a:lstStyle/>
            <a:p>
              <a:r>
                <a:rPr lang="fr-FR" sz="1400" b="1" dirty="0">
                  <a:solidFill>
                    <a:srgbClr val="004F7D"/>
                  </a:solidFill>
                  <a:latin typeface="Arial" panose="020B0604020202020204" pitchFamily="34" charset="0"/>
                  <a:cs typeface="Arial" panose="020B0604020202020204" pitchFamily="34" charset="0"/>
                </a:rPr>
                <a:t>01 64 41 70 49</a:t>
              </a:r>
            </a:p>
          </p:txBody>
        </p:sp>
        <p:pic>
          <p:nvPicPr>
            <p:cNvPr id="9" name="Image 8">
              <a:extLst>
                <a:ext uri="{FF2B5EF4-FFF2-40B4-BE49-F238E27FC236}">
                  <a16:creationId xmlns:a16="http://schemas.microsoft.com/office/drawing/2014/main" id="{91F9337F-AE6E-5D57-E602-492E6986CEFF}"/>
                </a:ext>
              </a:extLst>
            </p:cNvPr>
            <p:cNvPicPr>
              <a:picLocks noChangeAspect="1"/>
            </p:cNvPicPr>
            <p:nvPr userDrawn="1"/>
          </p:nvPicPr>
          <p:blipFill rotWithShape="1">
            <a:blip r:embed="rId2"/>
            <a:srcRect l="19028" t="1" r="60617" b="54861"/>
            <a:stretch/>
          </p:blipFill>
          <p:spPr>
            <a:xfrm>
              <a:off x="4631148" y="6732598"/>
              <a:ext cx="771525" cy="262455"/>
            </a:xfrm>
            <a:prstGeom prst="rect">
              <a:avLst/>
            </a:prstGeom>
          </p:spPr>
        </p:pic>
        <p:pic>
          <p:nvPicPr>
            <p:cNvPr id="10" name="Image 9">
              <a:extLst>
                <a:ext uri="{FF2B5EF4-FFF2-40B4-BE49-F238E27FC236}">
                  <a16:creationId xmlns:a16="http://schemas.microsoft.com/office/drawing/2014/main" id="{9D100B69-4C30-7C05-1178-5B1D963886C8}"/>
                </a:ext>
              </a:extLst>
            </p:cNvPr>
            <p:cNvPicPr>
              <a:picLocks noChangeAspect="1"/>
            </p:cNvPicPr>
            <p:nvPr userDrawn="1"/>
          </p:nvPicPr>
          <p:blipFill rotWithShape="1">
            <a:blip r:embed="rId2"/>
            <a:srcRect r="88360"/>
            <a:stretch/>
          </p:blipFill>
          <p:spPr>
            <a:xfrm>
              <a:off x="4112554" y="6701853"/>
              <a:ext cx="485334" cy="639586"/>
            </a:xfrm>
            <a:prstGeom prst="rect">
              <a:avLst/>
            </a:prstGeom>
          </p:spPr>
        </p:pic>
      </p:grpSp>
      <p:sp>
        <p:nvSpPr>
          <p:cNvPr id="12" name="ZoneTexte 11">
            <a:extLst>
              <a:ext uri="{FF2B5EF4-FFF2-40B4-BE49-F238E27FC236}">
                <a16:creationId xmlns:a16="http://schemas.microsoft.com/office/drawing/2014/main" id="{C94F8B71-33E9-DA9A-E0CD-825216162075}"/>
              </a:ext>
            </a:extLst>
          </p:cNvPr>
          <p:cNvSpPr txBox="1"/>
          <p:nvPr userDrawn="1"/>
        </p:nvSpPr>
        <p:spPr>
          <a:xfrm>
            <a:off x="5345906" y="1647724"/>
            <a:ext cx="5137417" cy="338554"/>
          </a:xfrm>
          <a:prstGeom prst="rect">
            <a:avLst/>
          </a:prstGeom>
          <a:noFill/>
        </p:spPr>
        <p:txBody>
          <a:bodyPr wrap="square" rtlCol="0">
            <a:spAutoFit/>
          </a:bodyPr>
          <a:lstStyle/>
          <a:p>
            <a:pPr algn="r"/>
            <a:r>
              <a:rPr lang="fr-FR" sz="1600" b="1" i="1" dirty="0">
                <a:solidFill>
                  <a:srgbClr val="58C6F2"/>
                </a:solidFill>
                <a:latin typeface="Arial" panose="020B0604020202020204" pitchFamily="34" charset="0"/>
                <a:cs typeface="Arial" panose="020B0604020202020204" pitchFamily="34" charset="0"/>
              </a:rPr>
              <a:t>Les Petits Futés • </a:t>
            </a:r>
            <a:r>
              <a:rPr lang="fr-FR" sz="1600" b="0" i="1" dirty="0">
                <a:solidFill>
                  <a:srgbClr val="004F7D"/>
                </a:solidFill>
                <a:latin typeface="Arial" panose="020B0604020202020204" pitchFamily="34" charset="0"/>
                <a:cs typeface="Arial" panose="020B0604020202020204" pitchFamily="34" charset="0"/>
              </a:rPr>
              <a:t>Maison de quartier Gaston </a:t>
            </a:r>
            <a:r>
              <a:rPr lang="fr-FR" sz="1600" b="0" i="1" dirty="0" err="1">
                <a:solidFill>
                  <a:srgbClr val="004F7D"/>
                </a:solidFill>
                <a:latin typeface="Arial" panose="020B0604020202020204" pitchFamily="34" charset="0"/>
                <a:cs typeface="Arial" panose="020B0604020202020204" pitchFamily="34" charset="0"/>
              </a:rPr>
              <a:t>Variot</a:t>
            </a:r>
            <a:endParaRPr lang="fr-FR" sz="1600" b="0" i="1" dirty="0">
              <a:solidFill>
                <a:srgbClr val="004F7D"/>
              </a:solidFill>
              <a:latin typeface="Arial" panose="020B0604020202020204" pitchFamily="34" charset="0"/>
              <a:cs typeface="Arial" panose="020B0604020202020204" pitchFamily="34" charset="0"/>
            </a:endParaRPr>
          </a:p>
        </p:txBody>
      </p:sp>
      <p:pic>
        <p:nvPicPr>
          <p:cNvPr id="17" name="Image 16">
            <a:extLst>
              <a:ext uri="{FF2B5EF4-FFF2-40B4-BE49-F238E27FC236}">
                <a16:creationId xmlns:a16="http://schemas.microsoft.com/office/drawing/2014/main" id="{472F6BB2-F905-81E4-2D20-E2F505553ECE}"/>
              </a:ext>
            </a:extLst>
          </p:cNvPr>
          <p:cNvPicPr>
            <a:picLocks noChangeAspect="1"/>
          </p:cNvPicPr>
          <p:nvPr userDrawn="1"/>
        </p:nvPicPr>
        <p:blipFill>
          <a:blip r:embed="rId3"/>
          <a:srcRect t="42416" b="42416"/>
          <a:stretch/>
        </p:blipFill>
        <p:spPr>
          <a:xfrm>
            <a:off x="208490" y="368149"/>
            <a:ext cx="10222050" cy="1237367"/>
          </a:xfrm>
          <a:prstGeom prst="roundRect">
            <a:avLst/>
          </a:prstGeom>
        </p:spPr>
      </p:pic>
      <p:pic>
        <p:nvPicPr>
          <p:cNvPr id="18" name="Image 17">
            <a:extLst>
              <a:ext uri="{FF2B5EF4-FFF2-40B4-BE49-F238E27FC236}">
                <a16:creationId xmlns:a16="http://schemas.microsoft.com/office/drawing/2014/main" id="{394C313A-90E0-603F-45E3-B662B0671AC2}"/>
              </a:ext>
            </a:extLst>
          </p:cNvPr>
          <p:cNvPicPr>
            <a:picLocks noChangeAspect="1"/>
          </p:cNvPicPr>
          <p:nvPr userDrawn="1"/>
        </p:nvPicPr>
        <p:blipFill>
          <a:blip r:embed="rId4"/>
          <a:stretch>
            <a:fillRect/>
          </a:stretch>
        </p:blipFill>
        <p:spPr>
          <a:xfrm>
            <a:off x="8486158" y="36953"/>
            <a:ext cx="2122600" cy="1395682"/>
          </a:xfrm>
          <a:prstGeom prst="rect">
            <a:avLst/>
          </a:prstGeom>
        </p:spPr>
      </p:pic>
      <p:pic>
        <p:nvPicPr>
          <p:cNvPr id="19" name="Image 18">
            <a:extLst>
              <a:ext uri="{FF2B5EF4-FFF2-40B4-BE49-F238E27FC236}">
                <a16:creationId xmlns:a16="http://schemas.microsoft.com/office/drawing/2014/main" id="{9E44DC4A-2229-2218-A813-1325658131FD}"/>
              </a:ext>
            </a:extLst>
          </p:cNvPr>
          <p:cNvPicPr>
            <a:picLocks noChangeAspect="1"/>
          </p:cNvPicPr>
          <p:nvPr userDrawn="1"/>
        </p:nvPicPr>
        <p:blipFill>
          <a:blip r:embed="rId5"/>
          <a:stretch>
            <a:fillRect/>
          </a:stretch>
        </p:blipFill>
        <p:spPr>
          <a:xfrm>
            <a:off x="208491" y="600725"/>
            <a:ext cx="2409720" cy="527126"/>
          </a:xfrm>
          <a:prstGeom prst="rect">
            <a:avLst/>
          </a:prstGeom>
        </p:spPr>
      </p:pic>
      <p:pic>
        <p:nvPicPr>
          <p:cNvPr id="20" name="Image 19">
            <a:extLst>
              <a:ext uri="{FF2B5EF4-FFF2-40B4-BE49-F238E27FC236}">
                <a16:creationId xmlns:a16="http://schemas.microsoft.com/office/drawing/2014/main" id="{7B74222F-3885-AF55-467E-3C868020D10C}"/>
              </a:ext>
            </a:extLst>
          </p:cNvPr>
          <p:cNvPicPr>
            <a:picLocks noChangeAspect="1"/>
          </p:cNvPicPr>
          <p:nvPr userDrawn="1"/>
        </p:nvPicPr>
        <p:blipFill>
          <a:blip r:embed="rId6"/>
          <a:stretch>
            <a:fillRect/>
          </a:stretch>
        </p:blipFill>
        <p:spPr>
          <a:xfrm>
            <a:off x="0" y="1246009"/>
            <a:ext cx="2122600" cy="719014"/>
          </a:xfrm>
          <a:prstGeom prst="rect">
            <a:avLst/>
          </a:prstGeom>
        </p:spPr>
      </p:pic>
      <p:cxnSp>
        <p:nvCxnSpPr>
          <p:cNvPr id="23" name="Connecteur droit 22">
            <a:extLst>
              <a:ext uri="{FF2B5EF4-FFF2-40B4-BE49-F238E27FC236}">
                <a16:creationId xmlns:a16="http://schemas.microsoft.com/office/drawing/2014/main" id="{95F38E03-778A-3BE5-5AE9-4BE85B02246D}"/>
              </a:ext>
            </a:extLst>
          </p:cNvPr>
          <p:cNvCxnSpPr>
            <a:cxnSpLocks/>
          </p:cNvCxnSpPr>
          <p:nvPr userDrawn="1"/>
        </p:nvCxnSpPr>
        <p:spPr>
          <a:xfrm>
            <a:off x="2268855" y="1845141"/>
            <a:ext cx="3234690" cy="0"/>
          </a:xfrm>
          <a:prstGeom prst="line">
            <a:avLst/>
          </a:prstGeom>
          <a:ln w="22225">
            <a:solidFill>
              <a:srgbClr val="58C6F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179567"/>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7"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Centres_sociaux_Récrée en Famille">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37A53369-61E1-40D1-CC07-E79CBF1F7C35}"/>
              </a:ext>
            </a:extLst>
          </p:cNvPr>
          <p:cNvPicPr>
            <a:picLocks noChangeAspect="1"/>
          </p:cNvPicPr>
          <p:nvPr userDrawn="1"/>
        </p:nvPicPr>
        <p:blipFill>
          <a:blip r:embed="rId2"/>
          <a:srcRect t="43948" b="43948"/>
          <a:stretch/>
        </p:blipFill>
        <p:spPr>
          <a:xfrm>
            <a:off x="208490" y="368149"/>
            <a:ext cx="10222050" cy="1237367"/>
          </a:xfrm>
          <a:prstGeom prst="roundRect">
            <a:avLst/>
          </a:prstGeom>
        </p:spPr>
      </p:pic>
      <p:pic>
        <p:nvPicPr>
          <p:cNvPr id="8" name="Image 7">
            <a:extLst>
              <a:ext uri="{FF2B5EF4-FFF2-40B4-BE49-F238E27FC236}">
                <a16:creationId xmlns:a16="http://schemas.microsoft.com/office/drawing/2014/main" id="{1363C4C2-5DBB-56D6-FAAB-8EAFE3863DC4}"/>
              </a:ext>
            </a:extLst>
          </p:cNvPr>
          <p:cNvPicPr>
            <a:picLocks noChangeAspect="1"/>
          </p:cNvPicPr>
          <p:nvPr userDrawn="1"/>
        </p:nvPicPr>
        <p:blipFill>
          <a:blip r:embed="rId3"/>
          <a:stretch>
            <a:fillRect/>
          </a:stretch>
        </p:blipFill>
        <p:spPr>
          <a:xfrm>
            <a:off x="8486158" y="36953"/>
            <a:ext cx="2122600" cy="1395682"/>
          </a:xfrm>
          <a:prstGeom prst="rect">
            <a:avLst/>
          </a:prstGeom>
        </p:spPr>
      </p:pic>
      <p:pic>
        <p:nvPicPr>
          <p:cNvPr id="9" name="Image 8">
            <a:extLst>
              <a:ext uri="{FF2B5EF4-FFF2-40B4-BE49-F238E27FC236}">
                <a16:creationId xmlns:a16="http://schemas.microsoft.com/office/drawing/2014/main" id="{20C9CDBC-4C8F-87D4-4B29-087D2D2830F0}"/>
              </a:ext>
            </a:extLst>
          </p:cNvPr>
          <p:cNvPicPr>
            <a:picLocks noChangeAspect="1"/>
          </p:cNvPicPr>
          <p:nvPr userDrawn="1"/>
        </p:nvPicPr>
        <p:blipFill>
          <a:blip r:embed="rId4"/>
          <a:stretch>
            <a:fillRect/>
          </a:stretch>
        </p:blipFill>
        <p:spPr>
          <a:xfrm>
            <a:off x="208491" y="600725"/>
            <a:ext cx="2409720" cy="527126"/>
          </a:xfrm>
          <a:prstGeom prst="rect">
            <a:avLst/>
          </a:prstGeom>
        </p:spPr>
      </p:pic>
      <p:pic>
        <p:nvPicPr>
          <p:cNvPr id="3" name="Image 2">
            <a:extLst>
              <a:ext uri="{FF2B5EF4-FFF2-40B4-BE49-F238E27FC236}">
                <a16:creationId xmlns:a16="http://schemas.microsoft.com/office/drawing/2014/main" id="{5D5DE5BD-AB0B-2416-E6FE-0EC1856D29BB}"/>
              </a:ext>
            </a:extLst>
          </p:cNvPr>
          <p:cNvPicPr>
            <a:picLocks noChangeAspect="1"/>
          </p:cNvPicPr>
          <p:nvPr userDrawn="1"/>
        </p:nvPicPr>
        <p:blipFill>
          <a:blip r:embed="rId5"/>
          <a:stretch>
            <a:fillRect/>
          </a:stretch>
        </p:blipFill>
        <p:spPr>
          <a:xfrm>
            <a:off x="0" y="1246009"/>
            <a:ext cx="2122600" cy="719014"/>
          </a:xfrm>
          <a:prstGeom prst="rect">
            <a:avLst/>
          </a:prstGeom>
        </p:spPr>
      </p:pic>
      <p:sp>
        <p:nvSpPr>
          <p:cNvPr id="4" name="ZoneTexte 3">
            <a:extLst>
              <a:ext uri="{FF2B5EF4-FFF2-40B4-BE49-F238E27FC236}">
                <a16:creationId xmlns:a16="http://schemas.microsoft.com/office/drawing/2014/main" id="{3B3353A2-238D-9C98-5F0D-EC2E58D0E052}"/>
              </a:ext>
            </a:extLst>
          </p:cNvPr>
          <p:cNvSpPr txBox="1"/>
          <p:nvPr userDrawn="1"/>
        </p:nvSpPr>
        <p:spPr>
          <a:xfrm>
            <a:off x="5572125" y="1647724"/>
            <a:ext cx="4911198" cy="338554"/>
          </a:xfrm>
          <a:prstGeom prst="rect">
            <a:avLst/>
          </a:prstGeom>
          <a:noFill/>
        </p:spPr>
        <p:txBody>
          <a:bodyPr wrap="square" rtlCol="0">
            <a:spAutoFit/>
          </a:bodyPr>
          <a:lstStyle/>
          <a:p>
            <a:pPr algn="r"/>
            <a:r>
              <a:rPr lang="fr-FR" sz="1600" b="1" i="1" dirty="0">
                <a:solidFill>
                  <a:srgbClr val="58C6F2"/>
                </a:solidFill>
                <a:latin typeface="Arial" panose="020B0604020202020204" pitchFamily="34" charset="0"/>
                <a:cs typeface="Arial" panose="020B0604020202020204" pitchFamily="34" charset="0"/>
              </a:rPr>
              <a:t>Récré en Famille • </a:t>
            </a:r>
            <a:r>
              <a:rPr lang="fr-FR" sz="1600" b="0" i="1" dirty="0">
                <a:solidFill>
                  <a:srgbClr val="004F7D"/>
                </a:solidFill>
                <a:latin typeface="Arial" panose="020B0604020202020204" pitchFamily="34" charset="0"/>
                <a:cs typeface="Arial" panose="020B0604020202020204" pitchFamily="34" charset="0"/>
              </a:rPr>
              <a:t>Maison des Droits de l’Homme</a:t>
            </a:r>
          </a:p>
        </p:txBody>
      </p:sp>
      <p:grpSp>
        <p:nvGrpSpPr>
          <p:cNvPr id="6" name="Groupe 5">
            <a:extLst>
              <a:ext uri="{FF2B5EF4-FFF2-40B4-BE49-F238E27FC236}">
                <a16:creationId xmlns:a16="http://schemas.microsoft.com/office/drawing/2014/main" id="{05756002-D54D-5DAC-87A6-470D71F22F16}"/>
              </a:ext>
            </a:extLst>
          </p:cNvPr>
          <p:cNvGrpSpPr/>
          <p:nvPr userDrawn="1"/>
        </p:nvGrpSpPr>
        <p:grpSpPr>
          <a:xfrm>
            <a:off x="4112554" y="6693745"/>
            <a:ext cx="2633881" cy="647694"/>
            <a:chOff x="4112554" y="6693745"/>
            <a:chExt cx="2633881" cy="647694"/>
          </a:xfrm>
        </p:grpSpPr>
        <p:pic>
          <p:nvPicPr>
            <p:cNvPr id="10" name="Image 9">
              <a:extLst>
                <a:ext uri="{FF2B5EF4-FFF2-40B4-BE49-F238E27FC236}">
                  <a16:creationId xmlns:a16="http://schemas.microsoft.com/office/drawing/2014/main" id="{7410F340-826D-10B2-C505-533707766C15}"/>
                </a:ext>
              </a:extLst>
            </p:cNvPr>
            <p:cNvPicPr>
              <a:picLocks noChangeAspect="1"/>
            </p:cNvPicPr>
            <p:nvPr userDrawn="1"/>
          </p:nvPicPr>
          <p:blipFill rotWithShape="1">
            <a:blip r:embed="rId6"/>
            <a:srcRect l="35915" t="47066" r="14028"/>
            <a:stretch/>
          </p:blipFill>
          <p:spPr>
            <a:xfrm>
              <a:off x="4667652" y="7017794"/>
              <a:ext cx="1897380" cy="307778"/>
            </a:xfrm>
            <a:prstGeom prst="rect">
              <a:avLst/>
            </a:prstGeom>
          </p:spPr>
        </p:pic>
        <p:sp>
          <p:nvSpPr>
            <p:cNvPr id="11" name="ZoneTexte 10">
              <a:extLst>
                <a:ext uri="{FF2B5EF4-FFF2-40B4-BE49-F238E27FC236}">
                  <a16:creationId xmlns:a16="http://schemas.microsoft.com/office/drawing/2014/main" id="{84705FE3-0AA6-A1C0-69B0-920C6C753FA5}"/>
                </a:ext>
              </a:extLst>
            </p:cNvPr>
            <p:cNvSpPr txBox="1"/>
            <p:nvPr userDrawn="1"/>
          </p:nvSpPr>
          <p:spPr>
            <a:xfrm>
              <a:off x="5372049" y="6693745"/>
              <a:ext cx="1374386" cy="307777"/>
            </a:xfrm>
            <a:prstGeom prst="rect">
              <a:avLst/>
            </a:prstGeom>
            <a:noFill/>
          </p:spPr>
          <p:txBody>
            <a:bodyPr wrap="square" rtlCol="0">
              <a:spAutoFit/>
            </a:bodyPr>
            <a:lstStyle/>
            <a:p>
              <a:r>
                <a:rPr lang="fr-FR" sz="1400" b="1" dirty="0">
                  <a:solidFill>
                    <a:srgbClr val="004F7D"/>
                  </a:solidFill>
                  <a:latin typeface="Arial" panose="020B0604020202020204" pitchFamily="34" charset="0"/>
                  <a:cs typeface="Arial" panose="020B0604020202020204" pitchFamily="34" charset="0"/>
                </a:rPr>
                <a:t>09 67 76 55 82</a:t>
              </a:r>
            </a:p>
          </p:txBody>
        </p:sp>
        <p:pic>
          <p:nvPicPr>
            <p:cNvPr id="12" name="Image 11">
              <a:extLst>
                <a:ext uri="{FF2B5EF4-FFF2-40B4-BE49-F238E27FC236}">
                  <a16:creationId xmlns:a16="http://schemas.microsoft.com/office/drawing/2014/main" id="{33046317-C9D5-385D-0BD3-E738CCBDAA85}"/>
                </a:ext>
              </a:extLst>
            </p:cNvPr>
            <p:cNvPicPr>
              <a:picLocks noChangeAspect="1"/>
            </p:cNvPicPr>
            <p:nvPr userDrawn="1"/>
          </p:nvPicPr>
          <p:blipFill rotWithShape="1">
            <a:blip r:embed="rId6"/>
            <a:srcRect l="19028" t="1" r="60617" b="54861"/>
            <a:stretch/>
          </p:blipFill>
          <p:spPr>
            <a:xfrm>
              <a:off x="4631148" y="6732598"/>
              <a:ext cx="771525" cy="262455"/>
            </a:xfrm>
            <a:prstGeom prst="rect">
              <a:avLst/>
            </a:prstGeom>
          </p:spPr>
        </p:pic>
        <p:pic>
          <p:nvPicPr>
            <p:cNvPr id="13" name="Image 12">
              <a:extLst>
                <a:ext uri="{FF2B5EF4-FFF2-40B4-BE49-F238E27FC236}">
                  <a16:creationId xmlns:a16="http://schemas.microsoft.com/office/drawing/2014/main" id="{6D5CFE7E-BAEC-8BDA-332B-D2379BF98F4F}"/>
                </a:ext>
              </a:extLst>
            </p:cNvPr>
            <p:cNvPicPr>
              <a:picLocks noChangeAspect="1"/>
            </p:cNvPicPr>
            <p:nvPr userDrawn="1"/>
          </p:nvPicPr>
          <p:blipFill rotWithShape="1">
            <a:blip r:embed="rId6"/>
            <a:srcRect r="88360"/>
            <a:stretch/>
          </p:blipFill>
          <p:spPr>
            <a:xfrm>
              <a:off x="4112554" y="6701853"/>
              <a:ext cx="485334" cy="639586"/>
            </a:xfrm>
            <a:prstGeom prst="rect">
              <a:avLst/>
            </a:prstGeom>
          </p:spPr>
        </p:pic>
      </p:grpSp>
      <p:cxnSp>
        <p:nvCxnSpPr>
          <p:cNvPr id="21" name="Connecteur droit 20">
            <a:extLst>
              <a:ext uri="{FF2B5EF4-FFF2-40B4-BE49-F238E27FC236}">
                <a16:creationId xmlns:a16="http://schemas.microsoft.com/office/drawing/2014/main" id="{7821DDAF-25EB-32EF-4AFC-E8C096A77E7A}"/>
              </a:ext>
            </a:extLst>
          </p:cNvPr>
          <p:cNvCxnSpPr/>
          <p:nvPr userDrawn="1"/>
        </p:nvCxnSpPr>
        <p:spPr>
          <a:xfrm>
            <a:off x="2217420" y="1828800"/>
            <a:ext cx="3469005" cy="0"/>
          </a:xfrm>
          <a:prstGeom prst="line">
            <a:avLst/>
          </a:prstGeom>
          <a:ln w="22225">
            <a:solidFill>
              <a:srgbClr val="58C6F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33557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DC1B6476-248E-9F4F-93EF-9693D6FA9438}" type="datetimeFigureOut">
              <a:rPr lang="fr-FR" smtClean="0"/>
              <a:pPr/>
              <a:t>11/04/2023</a:t>
            </a:fld>
            <a:endParaRPr lang="fr-FR"/>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4284B150-18C3-6C4A-AB38-2A3EC4578750}" type="slidenum">
              <a:rPr lang="fr-FR" smtClean="0"/>
              <a:pPr/>
              <a:t>‹N°›</a:t>
            </a:fld>
            <a:endParaRPr lang="fr-FR"/>
          </a:p>
        </p:txBody>
      </p:sp>
    </p:spTree>
    <p:extLst>
      <p:ext uri="{BB962C8B-B14F-4D97-AF65-F5344CB8AC3E}">
        <p14:creationId xmlns:p14="http://schemas.microsoft.com/office/powerpoint/2010/main" val="35925268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9A4BC5A3-D579-4CD3-8C1C-09ED8E45E38E}"/>
              </a:ext>
            </a:extLst>
          </p:cNvPr>
          <p:cNvSpPr txBox="1"/>
          <p:nvPr/>
        </p:nvSpPr>
        <p:spPr>
          <a:xfrm>
            <a:off x="289932" y="2156177"/>
            <a:ext cx="6410024" cy="529873"/>
          </a:xfrm>
          <a:prstGeom prst="rect">
            <a:avLst/>
          </a:prstGeom>
          <a:noFill/>
        </p:spPr>
        <p:txBody>
          <a:bodyPr wrap="square" numCol="1" spcCol="216000" rtlCol="0">
            <a:noAutofit/>
          </a:bodyPr>
          <a:lstStyle/>
          <a:p>
            <a:pPr algn="just"/>
            <a:r>
              <a:rPr lang="fr-FR" sz="1000" b="1" i="1" dirty="0">
                <a:effectLst/>
                <a:latin typeface="Arial" pitchFamily="34" charset="0"/>
                <a:cs typeface="Arial" pitchFamily="34" charset="0"/>
              </a:rPr>
              <a:t>Animé par Céline, </a:t>
            </a:r>
            <a:r>
              <a:rPr lang="fr-FR" sz="1000" b="1" i="1" dirty="0" err="1">
                <a:effectLst/>
                <a:latin typeface="Arial" pitchFamily="34" charset="0"/>
                <a:cs typeface="Arial" pitchFamily="34" charset="0"/>
              </a:rPr>
              <a:t>Nabiha</a:t>
            </a:r>
            <a:r>
              <a:rPr lang="fr-FR" sz="1000" b="1" i="1" dirty="0">
                <a:effectLst/>
                <a:latin typeface="Arial" pitchFamily="34" charset="0"/>
                <a:cs typeface="Arial" pitchFamily="34" charset="0"/>
              </a:rPr>
              <a:t> et Patrick. Ces ateliers sont ouverts aux enfants non scolarisés en présence </a:t>
            </a:r>
            <a:br>
              <a:rPr lang="fr-FR" sz="1000" b="1" i="1" dirty="0">
                <a:effectLst/>
                <a:latin typeface="Arial" pitchFamily="34" charset="0"/>
                <a:cs typeface="Arial" pitchFamily="34" charset="0"/>
              </a:rPr>
            </a:br>
            <a:r>
              <a:rPr lang="fr-FR" sz="1000" b="1" i="1" dirty="0">
                <a:effectLst/>
                <a:latin typeface="Arial" pitchFamily="34" charset="0"/>
                <a:cs typeface="Arial" pitchFamily="34" charset="0"/>
              </a:rPr>
              <a:t>de leurs parents et grands-parents. Activités de découverte, de motricité, d’expression, découverte </a:t>
            </a:r>
            <a:br>
              <a:rPr lang="fr-FR" sz="1000" b="1" i="1" dirty="0">
                <a:effectLst/>
                <a:latin typeface="Arial" pitchFamily="34" charset="0"/>
                <a:cs typeface="Arial" pitchFamily="34" charset="0"/>
              </a:rPr>
            </a:br>
            <a:r>
              <a:rPr lang="fr-FR" sz="1000" b="1" i="1" dirty="0">
                <a:effectLst/>
                <a:latin typeface="Arial" pitchFamily="34" charset="0"/>
                <a:cs typeface="Arial" pitchFamily="34" charset="0"/>
              </a:rPr>
              <a:t>de la nature et du potager. Nous construisons le programme ensemble.</a:t>
            </a:r>
          </a:p>
        </p:txBody>
      </p:sp>
      <p:sp>
        <p:nvSpPr>
          <p:cNvPr id="3" name="ZoneTexte 2">
            <a:extLst>
              <a:ext uri="{FF2B5EF4-FFF2-40B4-BE49-F238E27FC236}">
                <a16:creationId xmlns:a16="http://schemas.microsoft.com/office/drawing/2014/main" id="{625B0075-851D-1BEC-A0B5-889CC7EE361B}"/>
              </a:ext>
            </a:extLst>
          </p:cNvPr>
          <p:cNvSpPr txBox="1"/>
          <p:nvPr/>
        </p:nvSpPr>
        <p:spPr>
          <a:xfrm>
            <a:off x="7089069" y="3730978"/>
            <a:ext cx="3155245" cy="1523536"/>
          </a:xfrm>
          <a:prstGeom prst="rect">
            <a:avLst/>
          </a:prstGeom>
          <a:noFill/>
        </p:spPr>
        <p:txBody>
          <a:bodyPr wrap="square" numCol="1" spcCol="216000" rtlCol="0">
            <a:noAutofit/>
          </a:bodyPr>
          <a:lstStyle/>
          <a:p>
            <a:pPr>
              <a:lnSpc>
                <a:spcPts val="840"/>
              </a:lnSpc>
            </a:pPr>
            <a:endParaRPr lang="fr-FR" sz="700" i="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nSpc>
                <a:spcPts val="840"/>
              </a:lnSpc>
            </a:pPr>
            <a:r>
              <a:rPr lang="fr-FR" sz="1600" b="1" i="1" dirty="0">
                <a:solidFill>
                  <a:srgbClr val="E7007E"/>
                </a:solidFill>
                <a:effectLst/>
                <a:latin typeface="Arial" panose="020B0604020202020204" pitchFamily="34" charset="0"/>
                <a:ea typeface="Calibri" panose="020F0502020204030204" pitchFamily="34" charset="0"/>
                <a:cs typeface="Arial" panose="020B0604020202020204" pitchFamily="34" charset="0"/>
              </a:rPr>
              <a:t>POUSSETTE BASKET</a:t>
            </a:r>
            <a:endParaRPr lang="fr-FR" sz="1600" i="1" dirty="0">
              <a:solidFill>
                <a:srgbClr val="E7007E"/>
              </a:solidFill>
              <a:effectLst/>
              <a:latin typeface="Arial" panose="020B0604020202020204" pitchFamily="34" charset="0"/>
              <a:ea typeface="Calibri" panose="020F0502020204030204" pitchFamily="34" charset="0"/>
              <a:cs typeface="Arial" panose="020B0604020202020204" pitchFamily="34" charset="0"/>
            </a:endParaRPr>
          </a:p>
          <a:p>
            <a:r>
              <a:rPr lang="fr-FR" sz="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Mardi 16 et 23 </a:t>
            </a:r>
            <a:r>
              <a:rPr lang="fr-FR" sz="800" b="1" dirty="0">
                <a:solidFill>
                  <a:srgbClr val="000000"/>
                </a:solidFill>
                <a:latin typeface="Arial" panose="020B0604020202020204" pitchFamily="34" charset="0"/>
                <a:ea typeface="Calibri" panose="020F0502020204030204" pitchFamily="34" charset="0"/>
                <a:cs typeface="Arial" panose="020B0604020202020204" pitchFamily="34" charset="0"/>
              </a:rPr>
              <a:t>Mai , Mardi 6 </a:t>
            </a:r>
            <a:r>
              <a:rPr lang="fr-FR" sz="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Juin de 13h45 à 16h</a:t>
            </a:r>
          </a:p>
          <a:p>
            <a:endParaRPr lang="fr-FR" sz="700" b="1"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nSpc>
                <a:spcPts val="840"/>
              </a:lnSpc>
            </a:pPr>
            <a:endParaRPr lang="fr-FR" sz="7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nSpc>
                <a:spcPts val="840"/>
              </a:lnSpc>
            </a:pPr>
            <a:r>
              <a:rPr lang="fr-FR" sz="1600" b="1" i="1" dirty="0">
                <a:solidFill>
                  <a:srgbClr val="E7007E"/>
                </a:solidFill>
                <a:effectLst/>
                <a:latin typeface="Arial" panose="020B0604020202020204" pitchFamily="34" charset="0"/>
                <a:ea typeface="Calibri" panose="020F0502020204030204" pitchFamily="34" charset="0"/>
                <a:cs typeface="Arial" panose="020B0604020202020204" pitchFamily="34" charset="0"/>
              </a:rPr>
              <a:t>CAFÉ DES PARENTS</a:t>
            </a:r>
            <a:endParaRPr lang="fr-FR" sz="1600" i="1" dirty="0">
              <a:solidFill>
                <a:srgbClr val="E7007E"/>
              </a:solidFill>
              <a:effectLst/>
              <a:latin typeface="Arial" panose="020B0604020202020204" pitchFamily="34" charset="0"/>
              <a:ea typeface="Calibri" panose="020F0502020204030204" pitchFamily="34" charset="0"/>
              <a:cs typeface="Arial" panose="020B0604020202020204" pitchFamily="34" charset="0"/>
            </a:endParaRPr>
          </a:p>
          <a:p>
            <a:r>
              <a:rPr lang="fr-FR" sz="800" b="1" dirty="0">
                <a:solidFill>
                  <a:srgbClr val="000000"/>
                </a:solidFill>
                <a:latin typeface="Arial" panose="020B0604020202020204" pitchFamily="34" charset="0"/>
                <a:ea typeface="Calibri" panose="020F0502020204030204" pitchFamily="34" charset="0"/>
                <a:cs typeface="Arial" panose="020B0604020202020204" pitchFamily="34" charset="0"/>
              </a:rPr>
              <a:t>Jeudi 25 Mai et Jeudi 15 Juin </a:t>
            </a:r>
            <a:r>
              <a:rPr lang="fr-FR" sz="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de 9h à 11h </a:t>
            </a:r>
          </a:p>
          <a:p>
            <a:endParaRPr lang="fr-FR" sz="800" b="1" dirty="0">
              <a:solidFill>
                <a:srgbClr val="000000"/>
              </a:solidFill>
              <a:latin typeface="Arial" panose="020B0604020202020204" pitchFamily="34" charset="0"/>
              <a:ea typeface="Calibri" panose="020F0502020204030204" pitchFamily="34" charset="0"/>
              <a:cs typeface="Arial" panose="020B0604020202020204" pitchFamily="34" charset="0"/>
            </a:endParaRPr>
          </a:p>
          <a:p>
            <a:r>
              <a:rPr lang="fr-FR" sz="1600" b="1" i="1" dirty="0">
                <a:solidFill>
                  <a:srgbClr val="E7007E"/>
                </a:solidFill>
                <a:latin typeface="Arial" pitchFamily="34" charset="0"/>
                <a:cs typeface="Arial" pitchFamily="34" charset="0"/>
              </a:rPr>
              <a:t>MUSICONTEE</a:t>
            </a:r>
          </a:p>
          <a:p>
            <a:r>
              <a:rPr lang="fr-FR" sz="800" b="1" dirty="0">
                <a:latin typeface="Arial" pitchFamily="34" charset="0"/>
                <a:cs typeface="Arial" pitchFamily="34" charset="0"/>
              </a:rPr>
              <a:t>Tous les lundis de 9h30 à 10h30 et de 10h40 à 11h40</a:t>
            </a:r>
          </a:p>
          <a:p>
            <a:r>
              <a:rPr lang="fr-FR" sz="800" dirty="0">
                <a:latin typeface="Arial" pitchFamily="34" charset="0"/>
                <a:cs typeface="Arial" pitchFamily="34" charset="0"/>
              </a:rPr>
              <a:t>Avec Colette</a:t>
            </a:r>
            <a:endParaRPr lang="fr-FR" sz="7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7" name="Connecteur droit 6">
            <a:extLst>
              <a:ext uri="{FF2B5EF4-FFF2-40B4-BE49-F238E27FC236}">
                <a16:creationId xmlns:a16="http://schemas.microsoft.com/office/drawing/2014/main" id="{C12C6320-FE2C-8573-AE62-CB4A817B5540}"/>
              </a:ext>
            </a:extLst>
          </p:cNvPr>
          <p:cNvCxnSpPr>
            <a:cxnSpLocks/>
          </p:cNvCxnSpPr>
          <p:nvPr/>
        </p:nvCxnSpPr>
        <p:spPr>
          <a:xfrm>
            <a:off x="6880577" y="2206978"/>
            <a:ext cx="0" cy="3093155"/>
          </a:xfrm>
          <a:prstGeom prst="line">
            <a:avLst/>
          </a:prstGeom>
          <a:ln w="12700">
            <a:solidFill>
              <a:srgbClr val="58C6F2"/>
            </a:solidFill>
            <a:prstDash val="solid"/>
          </a:ln>
        </p:spPr>
        <p:style>
          <a:lnRef idx="1">
            <a:schemeClr val="accent1"/>
          </a:lnRef>
          <a:fillRef idx="0">
            <a:schemeClr val="accent1"/>
          </a:fillRef>
          <a:effectRef idx="0">
            <a:schemeClr val="accent1"/>
          </a:effectRef>
          <a:fontRef idx="minor">
            <a:schemeClr val="tx1"/>
          </a:fontRef>
        </p:style>
      </p:cxnSp>
      <p:sp>
        <p:nvSpPr>
          <p:cNvPr id="13" name="ZoneTexte 12">
            <a:extLst>
              <a:ext uri="{FF2B5EF4-FFF2-40B4-BE49-F238E27FC236}">
                <a16:creationId xmlns:a16="http://schemas.microsoft.com/office/drawing/2014/main" id="{89FCBECF-1E30-327F-6630-069931B8BCEE}"/>
              </a:ext>
            </a:extLst>
          </p:cNvPr>
          <p:cNvSpPr txBox="1"/>
          <p:nvPr/>
        </p:nvSpPr>
        <p:spPr>
          <a:xfrm>
            <a:off x="289932" y="2844801"/>
            <a:ext cx="6410024" cy="3822699"/>
          </a:xfrm>
          <a:prstGeom prst="rect">
            <a:avLst/>
          </a:prstGeom>
          <a:noFill/>
        </p:spPr>
        <p:txBody>
          <a:bodyPr wrap="square" numCol="3" spcCol="216000" rtlCol="0">
            <a:noAutofit/>
          </a:bodyPr>
          <a:lstStyle/>
          <a:p>
            <a:r>
              <a:rPr lang="fr-FR" sz="1000" b="1" dirty="0">
                <a:solidFill>
                  <a:schemeClr val="tx2"/>
                </a:solidFill>
                <a:effectLst/>
                <a:latin typeface="Arial" pitchFamily="34" charset="0"/>
                <a:cs typeface="Arial" pitchFamily="34" charset="0"/>
              </a:rPr>
              <a:t>ATELIER DE MOTRICITÉ</a:t>
            </a:r>
          </a:p>
          <a:p>
            <a:r>
              <a:rPr lang="fr-FR" sz="900" b="1" dirty="0">
                <a:latin typeface="Arial" pitchFamily="34" charset="0"/>
                <a:cs typeface="Arial" pitchFamily="34" charset="0"/>
              </a:rPr>
              <a:t>Mardi 9 Mai </a:t>
            </a:r>
            <a:r>
              <a:rPr lang="fr-FR" sz="900" b="1" dirty="0">
                <a:effectLst/>
                <a:latin typeface="Arial" pitchFamily="34" charset="0"/>
                <a:cs typeface="Arial" pitchFamily="34" charset="0"/>
              </a:rPr>
              <a:t>de 9h30 à 11h</a:t>
            </a:r>
          </a:p>
          <a:p>
            <a:r>
              <a:rPr lang="fr-FR" sz="800" dirty="0">
                <a:effectLst/>
                <a:latin typeface="Arial" pitchFamily="34" charset="0"/>
                <a:cs typeface="Arial" pitchFamily="34" charset="0"/>
              </a:rPr>
              <a:t>Atelier visant à développer l’équilibre, </a:t>
            </a:r>
            <a:br>
              <a:rPr lang="fr-FR" sz="800" dirty="0">
                <a:effectLst/>
                <a:latin typeface="Arial" pitchFamily="34" charset="0"/>
                <a:cs typeface="Arial" pitchFamily="34" charset="0"/>
              </a:rPr>
            </a:br>
            <a:r>
              <a:rPr lang="fr-FR" sz="800" dirty="0">
                <a:effectLst/>
                <a:latin typeface="Arial" pitchFamily="34" charset="0"/>
                <a:cs typeface="Arial" pitchFamily="34" charset="0"/>
              </a:rPr>
              <a:t>la</a:t>
            </a:r>
            <a:r>
              <a:rPr lang="fr-FR" sz="800" dirty="0">
                <a:latin typeface="Arial" pitchFamily="34" charset="0"/>
                <a:cs typeface="Arial" pitchFamily="34" charset="0"/>
              </a:rPr>
              <a:t> </a:t>
            </a:r>
            <a:r>
              <a:rPr lang="fr-FR" sz="800" dirty="0">
                <a:effectLst/>
                <a:latin typeface="Arial" pitchFamily="34" charset="0"/>
                <a:cs typeface="Arial" pitchFamily="34" charset="0"/>
              </a:rPr>
              <a:t>coordination et à contribuer à l’éveil corporel. L’enfant apprendra à mieux </a:t>
            </a:r>
            <a:br>
              <a:rPr lang="fr-FR" sz="800" dirty="0">
                <a:effectLst/>
                <a:latin typeface="Arial" pitchFamily="34" charset="0"/>
                <a:cs typeface="Arial" pitchFamily="34" charset="0"/>
              </a:rPr>
            </a:br>
            <a:r>
              <a:rPr lang="fr-FR" sz="800" dirty="0">
                <a:effectLst/>
                <a:latin typeface="Arial" pitchFamily="34" charset="0"/>
                <a:cs typeface="Arial" pitchFamily="34" charset="0"/>
              </a:rPr>
              <a:t>se connaitre et à apprivoiser son environnement.</a:t>
            </a:r>
          </a:p>
          <a:p>
            <a:endParaRPr lang="fr-FR" sz="800" dirty="0">
              <a:effectLst/>
              <a:latin typeface="Arial" pitchFamily="34" charset="0"/>
              <a:cs typeface="Arial" pitchFamily="34" charset="0"/>
            </a:endParaRPr>
          </a:p>
          <a:p>
            <a:r>
              <a:rPr lang="fr-FR" sz="1000" b="1" dirty="0">
                <a:solidFill>
                  <a:schemeClr val="tx2">
                    <a:lumMod val="75000"/>
                  </a:schemeClr>
                </a:solidFill>
                <a:latin typeface="Arial" pitchFamily="34" charset="0"/>
                <a:cs typeface="Arial" pitchFamily="34" charset="0"/>
              </a:rPr>
              <a:t>ATELIER POTAGER</a:t>
            </a:r>
          </a:p>
          <a:p>
            <a:r>
              <a:rPr lang="fr-FR" sz="1000" b="1" dirty="0">
                <a:solidFill>
                  <a:schemeClr val="tx2">
                    <a:lumMod val="75000"/>
                  </a:schemeClr>
                </a:solidFill>
                <a:latin typeface="Arial" pitchFamily="34" charset="0"/>
                <a:cs typeface="Arial" pitchFamily="34" charset="0"/>
              </a:rPr>
              <a:t>À SOLISERRE</a:t>
            </a:r>
            <a:endParaRPr lang="pt-BR" sz="1000" b="1" dirty="0">
              <a:latin typeface="Arial" pitchFamily="34" charset="0"/>
              <a:cs typeface="Arial" pitchFamily="34" charset="0"/>
            </a:endParaRPr>
          </a:p>
          <a:p>
            <a:r>
              <a:rPr lang="fr-FR" sz="900" b="1" dirty="0">
                <a:effectLst/>
                <a:latin typeface="Arial" pitchFamily="34" charset="0"/>
                <a:cs typeface="Arial" pitchFamily="34" charset="0"/>
              </a:rPr>
              <a:t>Lundi 15 Mai</a:t>
            </a:r>
            <a:r>
              <a:rPr lang="fr-FR" sz="900" b="1" dirty="0">
                <a:latin typeface="Arial" pitchFamily="34" charset="0"/>
                <a:cs typeface="Arial" pitchFamily="34" charset="0"/>
              </a:rPr>
              <a:t> d</a:t>
            </a:r>
            <a:r>
              <a:rPr lang="fr-FR" sz="900" b="1" dirty="0">
                <a:effectLst/>
                <a:latin typeface="Arial" pitchFamily="34" charset="0"/>
                <a:cs typeface="Arial" pitchFamily="34" charset="0"/>
              </a:rPr>
              <a:t>e 9h30 à 11h</a:t>
            </a:r>
          </a:p>
          <a:p>
            <a:r>
              <a:rPr lang="fr-FR" sz="800" dirty="0">
                <a:latin typeface="Arial" pitchFamily="34" charset="0"/>
                <a:cs typeface="Arial" pitchFamily="34" charset="0"/>
              </a:rPr>
              <a:t>De Ateliers permettant d’aborder </a:t>
            </a:r>
            <a:br>
              <a:rPr lang="fr-FR" sz="800" dirty="0">
                <a:latin typeface="Arial" pitchFamily="34" charset="0"/>
                <a:cs typeface="Arial" pitchFamily="34" charset="0"/>
              </a:rPr>
            </a:br>
            <a:r>
              <a:rPr lang="fr-FR" sz="800" dirty="0">
                <a:latin typeface="Arial" pitchFamily="34" charset="0"/>
                <a:cs typeface="Arial" pitchFamily="34" charset="0"/>
              </a:rPr>
              <a:t>la biodiversité. </a:t>
            </a:r>
          </a:p>
          <a:p>
            <a:r>
              <a:rPr lang="fr-FR" sz="800" b="1" dirty="0">
                <a:latin typeface="Arial" pitchFamily="34" charset="0"/>
                <a:cs typeface="Arial" pitchFamily="34" charset="0"/>
              </a:rPr>
              <a:t>Rendez-vous devant le centre social </a:t>
            </a:r>
            <a:br>
              <a:rPr lang="fr-FR" sz="800" b="1" dirty="0">
                <a:latin typeface="Arial" pitchFamily="34" charset="0"/>
                <a:cs typeface="Arial" pitchFamily="34" charset="0"/>
              </a:rPr>
            </a:br>
            <a:r>
              <a:rPr lang="fr-FR" sz="800" b="1" dirty="0">
                <a:latin typeface="Arial" pitchFamily="34" charset="0"/>
                <a:cs typeface="Arial" pitchFamily="34" charset="0"/>
              </a:rPr>
              <a:t>à 9h30.</a:t>
            </a:r>
          </a:p>
          <a:p>
            <a:endParaRPr lang="fr-FR" sz="800" dirty="0">
              <a:effectLst/>
              <a:latin typeface="Arial" pitchFamily="34" charset="0"/>
              <a:cs typeface="Arial" pitchFamily="34" charset="0"/>
            </a:endParaRPr>
          </a:p>
          <a:p>
            <a:r>
              <a:rPr lang="fr-FR" sz="1000" b="1" dirty="0">
                <a:solidFill>
                  <a:schemeClr val="tx2">
                    <a:lumMod val="75000"/>
                  </a:schemeClr>
                </a:solidFill>
                <a:latin typeface="Arial" pitchFamily="34" charset="0"/>
                <a:cs typeface="Arial" pitchFamily="34" charset="0"/>
              </a:rPr>
              <a:t>BALADE EN FORÊT</a:t>
            </a:r>
            <a:endParaRPr lang="fr-FR" sz="1000" b="1" dirty="0">
              <a:solidFill>
                <a:schemeClr val="tx2">
                  <a:lumMod val="75000"/>
                </a:schemeClr>
              </a:solidFill>
              <a:effectLst/>
              <a:latin typeface="Arial" pitchFamily="34" charset="0"/>
              <a:cs typeface="Arial" pitchFamily="34" charset="0"/>
            </a:endParaRPr>
          </a:p>
          <a:p>
            <a:r>
              <a:rPr lang="fr-FR" sz="900" b="1" dirty="0">
                <a:latin typeface="Arial" pitchFamily="34" charset="0"/>
                <a:cs typeface="Arial" pitchFamily="34" charset="0"/>
              </a:rPr>
              <a:t>Mardi 16 Mai de 9h30 à 11h</a:t>
            </a:r>
            <a:r>
              <a:rPr lang="fr-FR" sz="800" b="1" dirty="0">
                <a:latin typeface="Arial" pitchFamily="34" charset="0"/>
                <a:cs typeface="Arial" pitchFamily="34" charset="0"/>
              </a:rPr>
              <a:t>.</a:t>
            </a:r>
          </a:p>
          <a:p>
            <a:r>
              <a:rPr lang="fr-FR" sz="800" b="1" dirty="0">
                <a:latin typeface="Arial" pitchFamily="34" charset="0"/>
                <a:cs typeface="Arial" pitchFamily="34" charset="0"/>
              </a:rPr>
              <a:t>Rendez-vous devant le centre social </a:t>
            </a:r>
            <a:br>
              <a:rPr lang="fr-FR" sz="800" b="1" dirty="0">
                <a:latin typeface="Arial" pitchFamily="34" charset="0"/>
                <a:cs typeface="Arial" pitchFamily="34" charset="0"/>
              </a:rPr>
            </a:br>
            <a:r>
              <a:rPr lang="fr-FR" sz="800" b="1" dirty="0">
                <a:latin typeface="Arial" pitchFamily="34" charset="0"/>
                <a:cs typeface="Arial" pitchFamily="34" charset="0"/>
              </a:rPr>
              <a:t>à 9h30.</a:t>
            </a:r>
          </a:p>
          <a:p>
            <a:endParaRPr lang="fr-FR" sz="800" b="1" dirty="0">
              <a:effectLst/>
              <a:latin typeface="Arial" pitchFamily="34" charset="0"/>
              <a:cs typeface="Arial" pitchFamily="34" charset="0"/>
            </a:endParaRPr>
          </a:p>
          <a:p>
            <a:r>
              <a:rPr lang="fr-FR" sz="1000" b="1" dirty="0">
                <a:solidFill>
                  <a:schemeClr val="tx2">
                    <a:lumMod val="75000"/>
                  </a:schemeClr>
                </a:solidFill>
                <a:latin typeface="Arial" pitchFamily="34" charset="0"/>
                <a:cs typeface="Arial" pitchFamily="34" charset="0"/>
              </a:rPr>
              <a:t>JEUX D’EAU AU VILLAGE ETE</a:t>
            </a:r>
          </a:p>
          <a:p>
            <a:r>
              <a:rPr lang="fr-FR" sz="900" b="1" dirty="0">
                <a:effectLst/>
                <a:latin typeface="Arial" pitchFamily="34" charset="0"/>
                <a:cs typeface="Arial" pitchFamily="34" charset="0"/>
              </a:rPr>
              <a:t>Lundi 22 Mai</a:t>
            </a:r>
            <a:r>
              <a:rPr lang="fr-FR" sz="900" b="1" dirty="0">
                <a:latin typeface="Arial" pitchFamily="34" charset="0"/>
                <a:cs typeface="Arial" pitchFamily="34" charset="0"/>
              </a:rPr>
              <a:t> d</a:t>
            </a:r>
            <a:r>
              <a:rPr lang="fr-FR" sz="900" b="1" dirty="0">
                <a:effectLst/>
                <a:latin typeface="Arial" pitchFamily="34" charset="0"/>
                <a:cs typeface="Arial" pitchFamily="34" charset="0"/>
              </a:rPr>
              <a:t>e 9h30 à 11h</a:t>
            </a:r>
          </a:p>
          <a:p>
            <a:r>
              <a:rPr lang="fr-FR" sz="800" dirty="0">
                <a:latin typeface="Arial" pitchFamily="34" charset="0"/>
                <a:cs typeface="Arial" pitchFamily="34" charset="0"/>
              </a:rPr>
              <a:t>Apportez maillot de bain, serviette, chapeau et crème solaire.</a:t>
            </a:r>
          </a:p>
          <a:p>
            <a:r>
              <a:rPr lang="fr-FR" sz="800" b="1" dirty="0">
                <a:latin typeface="Arial" pitchFamily="34" charset="0"/>
                <a:cs typeface="Arial" pitchFamily="34" charset="0"/>
              </a:rPr>
              <a:t>Rendez -vous sur place.</a:t>
            </a:r>
          </a:p>
          <a:p>
            <a:endParaRPr lang="fr-FR" sz="800" dirty="0">
              <a:latin typeface="Arial" pitchFamily="34" charset="0"/>
              <a:cs typeface="Arial" pitchFamily="34" charset="0"/>
            </a:endParaRPr>
          </a:p>
          <a:p>
            <a:endParaRPr lang="fr-FR" sz="800" dirty="0">
              <a:latin typeface="Arial" pitchFamily="34" charset="0"/>
              <a:cs typeface="Arial" pitchFamily="34" charset="0"/>
            </a:endParaRPr>
          </a:p>
          <a:p>
            <a:r>
              <a:rPr lang="fr-FR" sz="1000" b="1" dirty="0">
                <a:solidFill>
                  <a:schemeClr val="tx2">
                    <a:lumMod val="75000"/>
                  </a:schemeClr>
                </a:solidFill>
                <a:latin typeface="Arial" pitchFamily="34" charset="0"/>
                <a:cs typeface="Arial" pitchFamily="34" charset="0"/>
              </a:rPr>
              <a:t>EVEIL MUSICAL</a:t>
            </a:r>
            <a:endParaRPr lang="fr-FR" sz="1000" b="1" dirty="0">
              <a:solidFill>
                <a:schemeClr val="tx2"/>
              </a:solidFill>
              <a:latin typeface="Arial" pitchFamily="34" charset="0"/>
              <a:cs typeface="Arial" pitchFamily="34" charset="0"/>
            </a:endParaRPr>
          </a:p>
          <a:p>
            <a:r>
              <a:rPr lang="fr-FR" sz="900" b="1" dirty="0">
                <a:latin typeface="Arial" pitchFamily="34" charset="0"/>
                <a:cs typeface="Arial" pitchFamily="34" charset="0"/>
              </a:rPr>
              <a:t>Mardi 23 Mai d</a:t>
            </a:r>
            <a:r>
              <a:rPr lang="fr-FR" sz="900" b="1" dirty="0">
                <a:effectLst/>
                <a:latin typeface="Arial" pitchFamily="34" charset="0"/>
                <a:cs typeface="Arial" pitchFamily="34" charset="0"/>
              </a:rPr>
              <a:t>e 9h30 à 11h</a:t>
            </a:r>
          </a:p>
          <a:p>
            <a:r>
              <a:rPr lang="fr-FR" sz="800" dirty="0">
                <a:latin typeface="Arial" pitchFamily="34" charset="0"/>
                <a:cs typeface="Arial" pitchFamily="34" charset="0"/>
              </a:rPr>
              <a:t>Animé par Sébastien.</a:t>
            </a:r>
          </a:p>
          <a:p>
            <a:endParaRPr lang="fr-FR" sz="800" b="1" dirty="0">
              <a:effectLst/>
              <a:latin typeface="Arial" pitchFamily="34" charset="0"/>
              <a:cs typeface="Arial" pitchFamily="34" charset="0"/>
            </a:endParaRPr>
          </a:p>
          <a:p>
            <a:r>
              <a:rPr lang="fr-FR" sz="1000" b="1" dirty="0">
                <a:solidFill>
                  <a:schemeClr val="tx2">
                    <a:lumMod val="75000"/>
                  </a:schemeClr>
                </a:solidFill>
                <a:latin typeface="Arial" pitchFamily="34" charset="0"/>
                <a:cs typeface="Arial" pitchFamily="34" charset="0"/>
              </a:rPr>
              <a:t>FETE DE LA NATURE (Exclusivement réservé aux parents ou grands-parents)</a:t>
            </a:r>
          </a:p>
          <a:p>
            <a:r>
              <a:rPr lang="fr-FR" sz="900" b="1" dirty="0">
                <a:latin typeface="Arial" pitchFamily="34" charset="0"/>
                <a:cs typeface="Arial" pitchFamily="34" charset="0"/>
              </a:rPr>
              <a:t>Mercredi 24 mai de 9h45 à 13h</a:t>
            </a:r>
          </a:p>
          <a:p>
            <a:r>
              <a:rPr lang="fr-FR" sz="800" dirty="0">
                <a:latin typeface="Arial" pitchFamily="34" charset="0"/>
                <a:cs typeface="Arial" pitchFamily="34" charset="0"/>
              </a:rPr>
              <a:t>Chasse au trésor et pique-nique </a:t>
            </a:r>
            <a:br>
              <a:rPr lang="fr-FR" sz="800" dirty="0">
                <a:latin typeface="Arial" pitchFamily="34" charset="0"/>
                <a:cs typeface="Arial" pitchFamily="34" charset="0"/>
              </a:rPr>
            </a:br>
            <a:r>
              <a:rPr lang="fr-FR" sz="800" dirty="0">
                <a:latin typeface="Arial" pitchFamily="34" charset="0"/>
                <a:cs typeface="Arial" pitchFamily="34" charset="0"/>
              </a:rPr>
              <a:t>au domaine du château de </a:t>
            </a:r>
            <a:br>
              <a:rPr lang="fr-FR" sz="800" dirty="0">
                <a:latin typeface="Arial" pitchFamily="34" charset="0"/>
                <a:cs typeface="Arial" pitchFamily="34" charset="0"/>
              </a:rPr>
            </a:br>
            <a:r>
              <a:rPr lang="fr-FR" sz="800" dirty="0">
                <a:latin typeface="Arial" pitchFamily="34" charset="0"/>
                <a:cs typeface="Arial" pitchFamily="34" charset="0"/>
              </a:rPr>
              <a:t>la Grange-la-Prévôté</a:t>
            </a:r>
          </a:p>
          <a:p>
            <a:r>
              <a:rPr lang="fr-FR" sz="800" b="1" dirty="0">
                <a:latin typeface="Arial" pitchFamily="34" charset="0"/>
                <a:cs typeface="Arial" pitchFamily="34" charset="0"/>
              </a:rPr>
              <a:t>Places limitées, inscription obligatoire.</a:t>
            </a:r>
          </a:p>
          <a:p>
            <a:endParaRPr lang="fr-FR" sz="800" b="1" dirty="0">
              <a:solidFill>
                <a:schemeClr val="tx2">
                  <a:lumMod val="75000"/>
                </a:schemeClr>
              </a:solidFill>
              <a:latin typeface="Arial" pitchFamily="34" charset="0"/>
              <a:cs typeface="Arial" pitchFamily="34" charset="0"/>
            </a:endParaRPr>
          </a:p>
          <a:p>
            <a:r>
              <a:rPr lang="fr-FR" sz="1000" b="1" dirty="0">
                <a:solidFill>
                  <a:schemeClr val="tx2">
                    <a:lumMod val="75000"/>
                  </a:schemeClr>
                </a:solidFill>
                <a:latin typeface="Arial" pitchFamily="34" charset="0"/>
                <a:cs typeface="Arial" pitchFamily="34" charset="0"/>
              </a:rPr>
              <a:t>MANIPULATION</a:t>
            </a:r>
            <a:endParaRPr lang="fr-FR" sz="1000" b="1" dirty="0">
              <a:solidFill>
                <a:schemeClr val="tx2">
                  <a:lumMod val="75000"/>
                </a:schemeClr>
              </a:solidFill>
              <a:effectLst/>
              <a:latin typeface="Arial" pitchFamily="34" charset="0"/>
              <a:cs typeface="Arial" pitchFamily="34" charset="0"/>
            </a:endParaRPr>
          </a:p>
          <a:p>
            <a:r>
              <a:rPr lang="fr-FR" sz="900" b="1" dirty="0">
                <a:latin typeface="Arial" pitchFamily="34" charset="0"/>
                <a:cs typeface="Arial" pitchFamily="34" charset="0"/>
              </a:rPr>
              <a:t>Mardi  30 Mai </a:t>
            </a:r>
            <a:r>
              <a:rPr lang="fr-FR" sz="900" b="1" dirty="0">
                <a:effectLst/>
                <a:latin typeface="Arial" pitchFamily="34" charset="0"/>
                <a:cs typeface="Arial" pitchFamily="34" charset="0"/>
              </a:rPr>
              <a:t>de 9h30 à 11h</a:t>
            </a:r>
          </a:p>
          <a:p>
            <a:r>
              <a:rPr lang="fr-FR" sz="800" dirty="0">
                <a:latin typeface="Arial" pitchFamily="34" charset="0"/>
                <a:cs typeface="Arial" pitchFamily="34" charset="0"/>
              </a:rPr>
              <a:t>Atelier permettant à l’enfant de découvrir</a:t>
            </a:r>
          </a:p>
          <a:p>
            <a:r>
              <a:rPr lang="fr-FR" sz="800" dirty="0">
                <a:latin typeface="Arial" pitchFamily="34" charset="0"/>
                <a:cs typeface="Arial" pitchFamily="34" charset="0"/>
              </a:rPr>
              <a:t>son corps et affûter son sens du toucher.</a:t>
            </a:r>
          </a:p>
          <a:p>
            <a:r>
              <a:rPr lang="fr-FR" sz="800" dirty="0">
                <a:latin typeface="Arial" pitchFamily="34" charset="0"/>
                <a:cs typeface="Arial" pitchFamily="34" charset="0"/>
              </a:rPr>
              <a:t>Développement de la motricité fine et</a:t>
            </a:r>
          </a:p>
          <a:p>
            <a:r>
              <a:rPr lang="fr-FR" sz="800" dirty="0">
                <a:latin typeface="Arial" pitchFamily="34" charset="0"/>
                <a:cs typeface="Arial" pitchFamily="34" charset="0"/>
              </a:rPr>
              <a:t>notamment de la pince (attraper avec son</a:t>
            </a:r>
          </a:p>
          <a:p>
            <a:r>
              <a:rPr lang="fr-FR" sz="800" dirty="0">
                <a:latin typeface="Arial" pitchFamily="34" charset="0"/>
                <a:cs typeface="Arial" pitchFamily="34" charset="0"/>
              </a:rPr>
              <a:t>pouce et son index).</a:t>
            </a:r>
          </a:p>
          <a:p>
            <a:endParaRPr lang="fr-FR" sz="800" b="1" dirty="0">
              <a:latin typeface="Arial" pitchFamily="34" charset="0"/>
              <a:cs typeface="Arial" pitchFamily="34" charset="0"/>
            </a:endParaRPr>
          </a:p>
          <a:p>
            <a:r>
              <a:rPr lang="fr-FR" sz="1000" b="1" dirty="0">
                <a:solidFill>
                  <a:schemeClr val="tx2">
                    <a:lumMod val="75000"/>
                  </a:schemeClr>
                </a:solidFill>
                <a:effectLst/>
                <a:latin typeface="Arial" pitchFamily="34" charset="0"/>
                <a:cs typeface="Arial" pitchFamily="34" charset="0"/>
              </a:rPr>
              <a:t>SORTIE À </a:t>
            </a:r>
            <a:r>
              <a:rPr lang="fr-FR" sz="1000" b="1" dirty="0">
                <a:solidFill>
                  <a:schemeClr val="tx2">
                    <a:lumMod val="75000"/>
                  </a:schemeClr>
                </a:solidFill>
                <a:latin typeface="Arial" pitchFamily="34" charset="0"/>
                <a:cs typeface="Arial" pitchFamily="34" charset="0"/>
              </a:rPr>
              <a:t>LA FERME </a:t>
            </a:r>
            <a:br>
              <a:rPr lang="fr-FR" sz="1000" b="1" dirty="0">
                <a:solidFill>
                  <a:schemeClr val="tx2">
                    <a:lumMod val="75000"/>
                  </a:schemeClr>
                </a:solidFill>
                <a:latin typeface="Arial" pitchFamily="34" charset="0"/>
                <a:cs typeface="Arial" pitchFamily="34" charset="0"/>
              </a:rPr>
            </a:br>
            <a:r>
              <a:rPr lang="fr-FR" sz="1000" b="1" dirty="0">
                <a:solidFill>
                  <a:schemeClr val="tx2">
                    <a:lumMod val="75000"/>
                  </a:schemeClr>
                </a:solidFill>
                <a:latin typeface="Arial" pitchFamily="34" charset="0"/>
                <a:cs typeface="Arial" pitchFamily="34" charset="0"/>
              </a:rPr>
              <a:t>DU PARC DE </a:t>
            </a:r>
            <a:r>
              <a:rPr lang="fr-FR" sz="1000" b="1" dirty="0">
                <a:solidFill>
                  <a:schemeClr val="tx2">
                    <a:lumMod val="75000"/>
                  </a:schemeClr>
                </a:solidFill>
                <a:effectLst/>
                <a:latin typeface="Arial" pitchFamily="34" charset="0"/>
                <a:cs typeface="Arial" pitchFamily="34" charset="0"/>
              </a:rPr>
              <a:t>SOUBIRAN</a:t>
            </a:r>
          </a:p>
          <a:p>
            <a:r>
              <a:rPr lang="fr-FR" sz="900" b="1" dirty="0">
                <a:latin typeface="Arial" pitchFamily="34" charset="0"/>
                <a:cs typeface="Arial" pitchFamily="34" charset="0"/>
              </a:rPr>
              <a:t>Lundi 5 Juin d</a:t>
            </a:r>
            <a:r>
              <a:rPr lang="fr-FR" sz="900" b="1" dirty="0">
                <a:effectLst/>
                <a:latin typeface="Arial" pitchFamily="34" charset="0"/>
                <a:cs typeface="Arial" pitchFamily="34" charset="0"/>
              </a:rPr>
              <a:t>e 9h30 à 13h</a:t>
            </a:r>
          </a:p>
          <a:p>
            <a:r>
              <a:rPr lang="fr-FR" sz="800" b="1" dirty="0">
                <a:latin typeface="Arial" pitchFamily="34" charset="0"/>
                <a:cs typeface="Arial" pitchFamily="34" charset="0"/>
              </a:rPr>
              <a:t>Rendez -vous à 9h30 au centre social</a:t>
            </a:r>
            <a:r>
              <a:rPr lang="fr-FR" sz="800" dirty="0">
                <a:latin typeface="Arial" pitchFamily="34" charset="0"/>
                <a:cs typeface="Arial" pitchFamily="34" charset="0"/>
              </a:rPr>
              <a:t>, ou </a:t>
            </a:r>
            <a:r>
              <a:rPr lang="fr-FR" sz="800" b="1" dirty="0">
                <a:latin typeface="Arial" pitchFamily="34" charset="0"/>
                <a:cs typeface="Arial" pitchFamily="34" charset="0"/>
              </a:rPr>
              <a:t>à 10h </a:t>
            </a:r>
            <a:r>
              <a:rPr lang="fr-FR" sz="800" dirty="0">
                <a:latin typeface="Arial" pitchFamily="34" charset="0"/>
                <a:cs typeface="Arial" pitchFamily="34" charset="0"/>
              </a:rPr>
              <a:t>sur place à </a:t>
            </a:r>
            <a:r>
              <a:rPr lang="fr-FR" sz="800" dirty="0" err="1">
                <a:latin typeface="Arial" pitchFamily="34" charset="0"/>
                <a:cs typeface="Arial" pitchFamily="34" charset="0"/>
              </a:rPr>
              <a:t>Dammarie</a:t>
            </a:r>
            <a:r>
              <a:rPr lang="fr-FR" sz="800" dirty="0">
                <a:latin typeface="Arial" pitchFamily="34" charset="0"/>
                <a:cs typeface="Arial" pitchFamily="34" charset="0"/>
              </a:rPr>
              <a:t> les lys.</a:t>
            </a:r>
          </a:p>
          <a:p>
            <a:r>
              <a:rPr lang="fr-FR" sz="800" b="1" dirty="0">
                <a:effectLst/>
                <a:latin typeface="Arial" pitchFamily="34" charset="0"/>
                <a:cs typeface="Arial" pitchFamily="34" charset="0"/>
              </a:rPr>
              <a:t>Prévoir votre pique nique.</a:t>
            </a:r>
          </a:p>
          <a:p>
            <a:endParaRPr lang="fr-FR" sz="800" b="1" dirty="0">
              <a:latin typeface="Arial" pitchFamily="34" charset="0"/>
              <a:cs typeface="Arial" pitchFamily="34" charset="0"/>
            </a:endParaRPr>
          </a:p>
          <a:p>
            <a:r>
              <a:rPr lang="fr-FR" sz="1000" b="1" dirty="0">
                <a:solidFill>
                  <a:schemeClr val="tx2">
                    <a:lumMod val="75000"/>
                  </a:schemeClr>
                </a:solidFill>
                <a:latin typeface="Arial" pitchFamily="34" charset="0"/>
                <a:cs typeface="Arial" pitchFamily="34" charset="0"/>
              </a:rPr>
              <a:t>JEUX DE BALLONS </a:t>
            </a:r>
            <a:br>
              <a:rPr lang="fr-FR" sz="1000" b="1" dirty="0">
                <a:solidFill>
                  <a:schemeClr val="tx2">
                    <a:lumMod val="75000"/>
                  </a:schemeClr>
                </a:solidFill>
                <a:latin typeface="Arial" pitchFamily="34" charset="0"/>
                <a:cs typeface="Arial" pitchFamily="34" charset="0"/>
              </a:rPr>
            </a:br>
            <a:r>
              <a:rPr lang="fr-FR" sz="1000" b="1" dirty="0">
                <a:solidFill>
                  <a:schemeClr val="tx2">
                    <a:lumMod val="75000"/>
                  </a:schemeClr>
                </a:solidFill>
                <a:latin typeface="Arial" pitchFamily="34" charset="0"/>
                <a:cs typeface="Arial" pitchFamily="34" charset="0"/>
              </a:rPr>
              <a:t>AU PARC URBAIN</a:t>
            </a:r>
          </a:p>
          <a:p>
            <a:r>
              <a:rPr lang="fr-FR" sz="900" b="1" dirty="0">
                <a:latin typeface="Arial" pitchFamily="34" charset="0"/>
                <a:cs typeface="Arial" pitchFamily="34" charset="0"/>
              </a:rPr>
              <a:t>Mardi 6 Juin d</a:t>
            </a:r>
            <a:r>
              <a:rPr lang="fr-FR" sz="900" b="1" dirty="0">
                <a:effectLst/>
                <a:latin typeface="Arial" pitchFamily="34" charset="0"/>
                <a:cs typeface="Arial" pitchFamily="34" charset="0"/>
              </a:rPr>
              <a:t>e 9h30 à 11h</a:t>
            </a:r>
          </a:p>
          <a:p>
            <a:r>
              <a:rPr lang="fr-FR" sz="800" b="1" dirty="0">
                <a:latin typeface="Arial" pitchFamily="34" charset="0"/>
                <a:cs typeface="Arial" pitchFamily="34" charset="0"/>
              </a:rPr>
              <a:t>Rendez-vous devant le centre social </a:t>
            </a:r>
            <a:br>
              <a:rPr lang="fr-FR" sz="800" b="1" dirty="0">
                <a:latin typeface="Arial" pitchFamily="34" charset="0"/>
                <a:cs typeface="Arial" pitchFamily="34" charset="0"/>
              </a:rPr>
            </a:br>
            <a:r>
              <a:rPr lang="fr-FR" sz="800" b="1" dirty="0">
                <a:latin typeface="Arial" pitchFamily="34" charset="0"/>
                <a:cs typeface="Arial" pitchFamily="34" charset="0"/>
              </a:rPr>
              <a:t>à 9h30.</a:t>
            </a:r>
          </a:p>
          <a:p>
            <a:endParaRPr lang="fr-FR" sz="800" b="1" dirty="0">
              <a:effectLst/>
              <a:latin typeface="Arial" pitchFamily="34" charset="0"/>
              <a:cs typeface="Arial" pitchFamily="34" charset="0"/>
            </a:endParaRPr>
          </a:p>
          <a:p>
            <a:r>
              <a:rPr lang="fr-FR" sz="1000" b="1" dirty="0">
                <a:solidFill>
                  <a:schemeClr val="tx2">
                    <a:lumMod val="75000"/>
                  </a:schemeClr>
                </a:solidFill>
                <a:latin typeface="Arial" pitchFamily="34" charset="0"/>
                <a:cs typeface="Arial" pitchFamily="34" charset="0"/>
              </a:rPr>
              <a:t>ATELIER POTAGER</a:t>
            </a:r>
          </a:p>
          <a:p>
            <a:r>
              <a:rPr lang="fr-FR" sz="1000" b="1" dirty="0">
                <a:solidFill>
                  <a:schemeClr val="tx2">
                    <a:lumMod val="75000"/>
                  </a:schemeClr>
                </a:solidFill>
                <a:latin typeface="Arial" pitchFamily="34" charset="0"/>
                <a:cs typeface="Arial" pitchFamily="34" charset="0"/>
              </a:rPr>
              <a:t>À SOLISERRE</a:t>
            </a:r>
            <a:endParaRPr lang="pt-BR" sz="1000" b="1" dirty="0">
              <a:latin typeface="Arial" pitchFamily="34" charset="0"/>
              <a:cs typeface="Arial" pitchFamily="34" charset="0"/>
            </a:endParaRPr>
          </a:p>
          <a:p>
            <a:r>
              <a:rPr lang="fr-FR" sz="900" b="1" dirty="0">
                <a:effectLst/>
                <a:latin typeface="Arial" pitchFamily="34" charset="0"/>
                <a:cs typeface="Arial" pitchFamily="34" charset="0"/>
              </a:rPr>
              <a:t>Lundi 12 Juin </a:t>
            </a:r>
            <a:r>
              <a:rPr lang="fr-FR" sz="900" b="1" dirty="0">
                <a:latin typeface="Arial" pitchFamily="34" charset="0"/>
                <a:cs typeface="Arial" pitchFamily="34" charset="0"/>
              </a:rPr>
              <a:t>de 9h30 à 11h</a:t>
            </a:r>
          </a:p>
          <a:p>
            <a:r>
              <a:rPr lang="fr-FR" sz="800" dirty="0">
                <a:latin typeface="Arial" pitchFamily="34" charset="0"/>
                <a:cs typeface="Arial" pitchFamily="34" charset="0"/>
              </a:rPr>
              <a:t>De Ateliers permettant d’aborder la</a:t>
            </a:r>
          </a:p>
          <a:p>
            <a:r>
              <a:rPr lang="fr-FR" sz="800" dirty="0">
                <a:latin typeface="Arial" pitchFamily="34" charset="0"/>
                <a:cs typeface="Arial" pitchFamily="34" charset="0"/>
              </a:rPr>
              <a:t>biodiversité. </a:t>
            </a:r>
          </a:p>
          <a:p>
            <a:r>
              <a:rPr lang="fr-FR" sz="800" b="1" dirty="0">
                <a:latin typeface="Arial" pitchFamily="34" charset="0"/>
                <a:cs typeface="Arial" pitchFamily="34" charset="0"/>
              </a:rPr>
              <a:t>Rendez-vous devant le centre social </a:t>
            </a:r>
            <a:br>
              <a:rPr lang="fr-FR" sz="800" b="1" dirty="0">
                <a:latin typeface="Arial" pitchFamily="34" charset="0"/>
                <a:cs typeface="Arial" pitchFamily="34" charset="0"/>
              </a:rPr>
            </a:br>
            <a:r>
              <a:rPr lang="fr-FR" sz="800" b="1" dirty="0">
                <a:latin typeface="Arial" pitchFamily="34" charset="0"/>
                <a:cs typeface="Arial" pitchFamily="34" charset="0"/>
              </a:rPr>
              <a:t>à 9h30.</a:t>
            </a:r>
          </a:p>
          <a:p>
            <a:endParaRPr lang="fr-FR" sz="800" b="1" dirty="0">
              <a:solidFill>
                <a:schemeClr val="tx2">
                  <a:lumMod val="75000"/>
                </a:schemeClr>
              </a:solidFill>
              <a:latin typeface="Arial" pitchFamily="34" charset="0"/>
              <a:cs typeface="Arial" pitchFamily="34" charset="0"/>
            </a:endParaRPr>
          </a:p>
          <a:p>
            <a:r>
              <a:rPr lang="fr-FR" sz="1000" b="1" dirty="0">
                <a:solidFill>
                  <a:schemeClr val="tx2">
                    <a:lumMod val="75000"/>
                  </a:schemeClr>
                </a:solidFill>
                <a:latin typeface="Arial" pitchFamily="34" charset="0"/>
                <a:cs typeface="Arial" pitchFamily="34" charset="0"/>
              </a:rPr>
              <a:t>BRUNCH AU CHATEAU</a:t>
            </a:r>
          </a:p>
          <a:p>
            <a:r>
              <a:rPr lang="fr-FR" sz="900" b="1" dirty="0">
                <a:effectLst/>
                <a:latin typeface="Arial" pitchFamily="34" charset="0"/>
                <a:cs typeface="Arial" pitchFamily="34" charset="0"/>
              </a:rPr>
              <a:t>Mardi 13 Juin</a:t>
            </a:r>
            <a:r>
              <a:rPr lang="fr-FR" sz="900" b="1" dirty="0">
                <a:latin typeface="Arial" pitchFamily="34" charset="0"/>
                <a:cs typeface="Arial" pitchFamily="34" charset="0"/>
              </a:rPr>
              <a:t> d</a:t>
            </a:r>
            <a:r>
              <a:rPr lang="fr-FR" sz="900" b="1" dirty="0">
                <a:effectLst/>
                <a:latin typeface="Arial" pitchFamily="34" charset="0"/>
                <a:cs typeface="Arial" pitchFamily="34" charset="0"/>
              </a:rPr>
              <a:t>e </a:t>
            </a:r>
            <a:r>
              <a:rPr lang="fr-FR" sz="900" b="1" dirty="0">
                <a:latin typeface="Arial" pitchFamily="34" charset="0"/>
                <a:cs typeface="Arial" pitchFamily="34" charset="0"/>
              </a:rPr>
              <a:t>10h</a:t>
            </a:r>
            <a:r>
              <a:rPr lang="fr-FR" sz="900" b="1" dirty="0">
                <a:effectLst/>
                <a:latin typeface="Arial" pitchFamily="34" charset="0"/>
                <a:cs typeface="Arial" pitchFamily="34" charset="0"/>
              </a:rPr>
              <a:t> à 13h</a:t>
            </a:r>
          </a:p>
          <a:p>
            <a:r>
              <a:rPr lang="fr-FR" sz="800" dirty="0">
                <a:latin typeface="Arial" pitchFamily="34" charset="0"/>
                <a:cs typeface="Arial" pitchFamily="34" charset="0"/>
              </a:rPr>
              <a:t>Rencontre pour clôturer l’année au château de la Grange-Prévôté.                           Au programme : </a:t>
            </a:r>
          </a:p>
          <a:p>
            <a:r>
              <a:rPr lang="fr-FR" sz="800" dirty="0">
                <a:latin typeface="Arial" pitchFamily="34" charset="0"/>
                <a:cs typeface="Arial" pitchFamily="34" charset="0"/>
              </a:rPr>
              <a:t>petits jeux, atelier </a:t>
            </a:r>
          </a:p>
          <a:p>
            <a:r>
              <a:rPr lang="fr-FR" sz="800" dirty="0">
                <a:latin typeface="Arial" pitchFamily="34" charset="0"/>
                <a:cs typeface="Arial" pitchFamily="34" charset="0"/>
              </a:rPr>
              <a:t>jardinage et </a:t>
            </a:r>
          </a:p>
          <a:p>
            <a:r>
              <a:rPr lang="fr-FR" sz="800" dirty="0">
                <a:latin typeface="Arial" pitchFamily="34" charset="0"/>
                <a:cs typeface="Arial" pitchFamily="34" charset="0"/>
              </a:rPr>
              <a:t>pique-nique pour </a:t>
            </a:r>
          </a:p>
          <a:p>
            <a:r>
              <a:rPr lang="fr-FR" sz="800" dirty="0">
                <a:latin typeface="Arial" pitchFamily="34" charset="0"/>
                <a:cs typeface="Arial" pitchFamily="34" charset="0"/>
              </a:rPr>
              <a:t>revenir </a:t>
            </a:r>
            <a:br>
              <a:rPr lang="fr-FR" sz="800" dirty="0">
                <a:latin typeface="Arial" pitchFamily="34" charset="0"/>
                <a:cs typeface="Arial" pitchFamily="34" charset="0"/>
              </a:rPr>
            </a:br>
            <a:r>
              <a:rPr lang="fr-FR" sz="800" dirty="0">
                <a:latin typeface="Arial" pitchFamily="34" charset="0"/>
                <a:cs typeface="Arial" pitchFamily="34" charset="0"/>
              </a:rPr>
              <a:t>sur les bons moments</a:t>
            </a:r>
          </a:p>
          <a:p>
            <a:r>
              <a:rPr lang="fr-FR" sz="800" dirty="0">
                <a:latin typeface="Arial" pitchFamily="34" charset="0"/>
                <a:cs typeface="Arial" pitchFamily="34" charset="0"/>
              </a:rPr>
              <a:t>passés et à venir.</a:t>
            </a:r>
            <a:endParaRPr lang="fr-FR" sz="1000" b="1" dirty="0">
              <a:solidFill>
                <a:schemeClr val="tx2"/>
              </a:solidFill>
              <a:latin typeface="Helvetica" pitchFamily="2" charset="0"/>
            </a:endParaRPr>
          </a:p>
        </p:txBody>
      </p:sp>
      <p:sp>
        <p:nvSpPr>
          <p:cNvPr id="16" name="ZoneTexte 15">
            <a:extLst>
              <a:ext uri="{FF2B5EF4-FFF2-40B4-BE49-F238E27FC236}">
                <a16:creationId xmlns:a16="http://schemas.microsoft.com/office/drawing/2014/main" id="{1357C9D3-F889-BB66-4E89-46EEA1A133D1}"/>
              </a:ext>
            </a:extLst>
          </p:cNvPr>
          <p:cNvSpPr txBox="1"/>
          <p:nvPr/>
        </p:nvSpPr>
        <p:spPr>
          <a:xfrm>
            <a:off x="2142126" y="1691639"/>
            <a:ext cx="1161144" cy="260355"/>
          </a:xfrm>
          <a:prstGeom prst="rect">
            <a:avLst/>
          </a:prstGeom>
          <a:solidFill>
            <a:schemeClr val="bg1"/>
          </a:solidFill>
        </p:spPr>
        <p:txBody>
          <a:bodyPr wrap="square">
            <a:spAutoFit/>
          </a:bodyPr>
          <a:lstStyle/>
          <a:p>
            <a:pPr algn="ctr"/>
            <a:r>
              <a:rPr lang="fr-FR" sz="1100" b="1" dirty="0">
                <a:solidFill>
                  <a:srgbClr val="58C6F2"/>
                </a:solidFill>
                <a:latin typeface="Helvetica" pitchFamily="2" charset="0"/>
              </a:rPr>
              <a:t>MAI-JUIN 2023</a:t>
            </a:r>
            <a:endParaRPr lang="fr-FR" sz="1100" b="1" dirty="0">
              <a:solidFill>
                <a:srgbClr val="58C6F2"/>
              </a:solidFill>
              <a:effectLst/>
              <a:latin typeface="Helvetica" pitchFamily="2" charset="0"/>
            </a:endParaRPr>
          </a:p>
        </p:txBody>
      </p:sp>
      <p:pic>
        <p:nvPicPr>
          <p:cNvPr id="5" name="Image 4">
            <a:extLst>
              <a:ext uri="{FF2B5EF4-FFF2-40B4-BE49-F238E27FC236}">
                <a16:creationId xmlns:a16="http://schemas.microsoft.com/office/drawing/2014/main" id="{1A65922D-F9CC-D8BE-3F78-F5DD20779063}"/>
              </a:ext>
            </a:extLst>
          </p:cNvPr>
          <p:cNvPicPr>
            <a:picLocks noChangeAspect="1"/>
          </p:cNvPicPr>
          <p:nvPr/>
        </p:nvPicPr>
        <p:blipFill>
          <a:blip r:embed="rId2"/>
          <a:stretch>
            <a:fillRect/>
          </a:stretch>
        </p:blipFill>
        <p:spPr>
          <a:xfrm rot="230296">
            <a:off x="7089075" y="2353734"/>
            <a:ext cx="3155239" cy="1168607"/>
          </a:xfrm>
          <a:prstGeom prst="roundRect">
            <a:avLst>
              <a:gd name="adj" fmla="val 21014"/>
            </a:avLst>
          </a:prstGeom>
        </p:spPr>
      </p:pic>
      <p:pic>
        <p:nvPicPr>
          <p:cNvPr id="8" name="Image 7">
            <a:extLst>
              <a:ext uri="{FF2B5EF4-FFF2-40B4-BE49-F238E27FC236}">
                <a16:creationId xmlns:a16="http://schemas.microsoft.com/office/drawing/2014/main" id="{B9E590EC-3F95-375B-143C-2B889E69BBEF}"/>
              </a:ext>
            </a:extLst>
          </p:cNvPr>
          <p:cNvPicPr>
            <a:picLocks noChangeAspect="1"/>
          </p:cNvPicPr>
          <p:nvPr/>
        </p:nvPicPr>
        <p:blipFill rotWithShape="1">
          <a:blip r:embed="rId3"/>
          <a:srcRect l="43268" t="56820" b="11359"/>
          <a:stretch/>
        </p:blipFill>
        <p:spPr>
          <a:xfrm rot="427281">
            <a:off x="5788448" y="5447911"/>
            <a:ext cx="1506611" cy="1123318"/>
          </a:xfrm>
          <a:prstGeom prst="roundRect">
            <a:avLst/>
          </a:prstGeom>
        </p:spPr>
      </p:pic>
      <p:pic>
        <p:nvPicPr>
          <p:cNvPr id="11" name="Image 10">
            <a:extLst>
              <a:ext uri="{FF2B5EF4-FFF2-40B4-BE49-F238E27FC236}">
                <a16:creationId xmlns:a16="http://schemas.microsoft.com/office/drawing/2014/main" id="{B4F85AD0-382D-B9A6-956F-3DA176D01117}"/>
              </a:ext>
            </a:extLst>
          </p:cNvPr>
          <p:cNvPicPr>
            <a:picLocks noChangeAspect="1"/>
          </p:cNvPicPr>
          <p:nvPr/>
        </p:nvPicPr>
        <p:blipFill>
          <a:blip r:embed="rId4"/>
          <a:stretch>
            <a:fillRect/>
          </a:stretch>
        </p:blipFill>
        <p:spPr>
          <a:xfrm>
            <a:off x="7572639" y="5472368"/>
            <a:ext cx="2707250" cy="1517701"/>
          </a:xfrm>
          <a:prstGeom prst="rect">
            <a:avLst/>
          </a:prstGeom>
        </p:spPr>
      </p:pic>
    </p:spTree>
    <p:extLst>
      <p:ext uri="{BB962C8B-B14F-4D97-AF65-F5344CB8AC3E}">
        <p14:creationId xmlns:p14="http://schemas.microsoft.com/office/powerpoint/2010/main" val="3182096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402BCB09-C7A8-A5C8-24CE-DBC492FB9CC2}"/>
              </a:ext>
            </a:extLst>
          </p:cNvPr>
          <p:cNvPicPr>
            <a:picLocks noChangeAspect="1"/>
          </p:cNvPicPr>
          <p:nvPr/>
        </p:nvPicPr>
        <p:blipFill rotWithShape="1">
          <a:blip r:embed="rId2"/>
          <a:srcRect l="2237" b="46519"/>
          <a:stretch/>
        </p:blipFill>
        <p:spPr>
          <a:xfrm>
            <a:off x="3644253" y="5102577"/>
            <a:ext cx="3056281" cy="1110050"/>
          </a:xfrm>
          <a:prstGeom prst="rect">
            <a:avLst/>
          </a:prstGeom>
        </p:spPr>
      </p:pic>
      <p:sp>
        <p:nvSpPr>
          <p:cNvPr id="3" name="ZoneTexte 2">
            <a:extLst>
              <a:ext uri="{FF2B5EF4-FFF2-40B4-BE49-F238E27FC236}">
                <a16:creationId xmlns:a16="http://schemas.microsoft.com/office/drawing/2014/main" id="{908B284D-8D4E-9A4D-3D8C-0E586A15E85F}"/>
              </a:ext>
            </a:extLst>
          </p:cNvPr>
          <p:cNvSpPr txBox="1"/>
          <p:nvPr/>
        </p:nvSpPr>
        <p:spPr>
          <a:xfrm>
            <a:off x="9016094" y="6201339"/>
            <a:ext cx="4742812" cy="254000"/>
          </a:xfrm>
          <a:prstGeom prst="rect">
            <a:avLst/>
          </a:prstGeom>
          <a:noFill/>
        </p:spPr>
        <p:txBody>
          <a:bodyPr wrap="square" numCol="1" spcCol="216000" rtlCol="0">
            <a:noAutofit/>
          </a:bodyPr>
          <a:lstStyle/>
          <a:p>
            <a:endParaRPr lang="fr-FR" sz="900" dirty="0">
              <a:effectLst/>
              <a:latin typeface="Helvetica" pitchFamily="2" charset="0"/>
            </a:endParaRPr>
          </a:p>
        </p:txBody>
      </p:sp>
      <p:sp>
        <p:nvSpPr>
          <p:cNvPr id="4" name="ZoneTexte 3">
            <a:extLst>
              <a:ext uri="{FF2B5EF4-FFF2-40B4-BE49-F238E27FC236}">
                <a16:creationId xmlns:a16="http://schemas.microsoft.com/office/drawing/2014/main" id="{4277D64D-E407-E026-A10D-5CA99962AC17}"/>
              </a:ext>
            </a:extLst>
          </p:cNvPr>
          <p:cNvSpPr txBox="1"/>
          <p:nvPr/>
        </p:nvSpPr>
        <p:spPr>
          <a:xfrm>
            <a:off x="333375" y="2047876"/>
            <a:ext cx="10114491" cy="430036"/>
          </a:xfrm>
          <a:prstGeom prst="rect">
            <a:avLst/>
          </a:prstGeom>
          <a:noFill/>
        </p:spPr>
        <p:txBody>
          <a:bodyPr wrap="square" numCol="1" spcCol="216000" rtlCol="0">
            <a:noAutofit/>
          </a:bodyPr>
          <a:lstStyle/>
          <a:p>
            <a:r>
              <a:rPr lang="fr-FR" sz="1050" b="1" i="1" dirty="0">
                <a:effectLst/>
                <a:latin typeface="Arial" pitchFamily="34" charset="0"/>
                <a:cs typeface="Arial" pitchFamily="34" charset="0"/>
              </a:rPr>
              <a:t>Animé par Isabelle P. Ces ateliers sont ouverts aux enfants non scolarisés en présence de leurs parents et grands-parents.</a:t>
            </a:r>
          </a:p>
        </p:txBody>
      </p:sp>
      <p:sp>
        <p:nvSpPr>
          <p:cNvPr id="6" name="Rectangle 5"/>
          <p:cNvSpPr/>
          <p:nvPr/>
        </p:nvSpPr>
        <p:spPr>
          <a:xfrm>
            <a:off x="333376" y="2477912"/>
            <a:ext cx="9871780" cy="3977427"/>
          </a:xfrm>
          <a:prstGeom prst="rect">
            <a:avLst/>
          </a:prstGeom>
        </p:spPr>
        <p:txBody>
          <a:bodyPr wrap="square" numCol="3">
            <a:noAutofit/>
          </a:bodyPr>
          <a:lstStyle/>
          <a:p>
            <a:r>
              <a:rPr lang="fr-FR" sz="1000" b="1" dirty="0">
                <a:solidFill>
                  <a:srgbClr val="E7007E"/>
                </a:solidFill>
                <a:latin typeface="Arial" pitchFamily="34" charset="0"/>
                <a:cs typeface="Arial" pitchFamily="34" charset="0"/>
              </a:rPr>
              <a:t>EVEIL MUSICAL</a:t>
            </a:r>
          </a:p>
          <a:p>
            <a:r>
              <a:rPr lang="fr-FR" sz="900" b="1" dirty="0">
                <a:latin typeface="Arial" pitchFamily="34" charset="0"/>
                <a:cs typeface="Arial" pitchFamily="34" charset="0"/>
              </a:rPr>
              <a:t>Mardi 9 mai de 10h à 11h</a:t>
            </a:r>
          </a:p>
          <a:p>
            <a:r>
              <a:rPr lang="fr-FR" sz="800" dirty="0">
                <a:latin typeface="Arial" pitchFamily="34" charset="0"/>
                <a:cs typeface="Arial" pitchFamily="34" charset="0"/>
              </a:rPr>
              <a:t>Avec Ludovic, venez éveiller votre enfant à la musique à travers </a:t>
            </a:r>
            <a:br>
              <a:rPr lang="fr-FR" sz="800" dirty="0">
                <a:latin typeface="Arial" pitchFamily="34" charset="0"/>
                <a:cs typeface="Arial" pitchFamily="34" charset="0"/>
              </a:rPr>
            </a:br>
            <a:r>
              <a:rPr lang="fr-FR" sz="800" dirty="0">
                <a:latin typeface="Arial" pitchFamily="34" charset="0"/>
                <a:cs typeface="Arial" pitchFamily="34" charset="0"/>
              </a:rPr>
              <a:t>des chansons, des jeux et de la manipulation d’instruments.</a:t>
            </a:r>
            <a:br>
              <a:rPr lang="fr-FR" sz="1000" dirty="0">
                <a:latin typeface="Arial" pitchFamily="34" charset="0"/>
                <a:cs typeface="Arial" pitchFamily="34" charset="0"/>
              </a:rPr>
            </a:br>
            <a:endParaRPr lang="fr-FR" sz="400" dirty="0">
              <a:latin typeface="Arial" pitchFamily="34" charset="0"/>
              <a:cs typeface="Arial" pitchFamily="34" charset="0"/>
            </a:endParaRPr>
          </a:p>
          <a:p>
            <a:r>
              <a:rPr lang="fr-FR" sz="1000" b="1" dirty="0">
                <a:solidFill>
                  <a:srgbClr val="E7007E"/>
                </a:solidFill>
                <a:latin typeface="Arial" pitchFamily="34" charset="0"/>
                <a:cs typeface="Arial" pitchFamily="34" charset="0"/>
              </a:rPr>
              <a:t>ACTIVITE MANUELLE</a:t>
            </a:r>
          </a:p>
          <a:p>
            <a:r>
              <a:rPr lang="fr-FR" sz="900" b="1" dirty="0">
                <a:latin typeface="Arial" pitchFamily="34" charset="0"/>
                <a:cs typeface="Arial" pitchFamily="34" charset="0"/>
              </a:rPr>
              <a:t>Lundi 15 mai de 9h30 à 11h</a:t>
            </a:r>
            <a:endParaRPr lang="fr-FR" sz="900" dirty="0">
              <a:latin typeface="Arial" pitchFamily="34" charset="0"/>
              <a:cs typeface="Arial" pitchFamily="34" charset="0"/>
            </a:endParaRPr>
          </a:p>
          <a:p>
            <a:endParaRPr lang="fr-FR" sz="500" dirty="0">
              <a:latin typeface="Arial" pitchFamily="34" charset="0"/>
              <a:cs typeface="Arial" pitchFamily="34" charset="0"/>
            </a:endParaRPr>
          </a:p>
          <a:p>
            <a:r>
              <a:rPr lang="fr-FR" sz="1000" b="1" dirty="0">
                <a:solidFill>
                  <a:srgbClr val="E7007E"/>
                </a:solidFill>
                <a:latin typeface="Arial" pitchFamily="34" charset="0"/>
                <a:cs typeface="Arial" pitchFamily="34" charset="0"/>
              </a:rPr>
              <a:t>POTAGER « les abeilles et la ruche »</a:t>
            </a:r>
          </a:p>
          <a:p>
            <a:r>
              <a:rPr lang="fr-FR" sz="900" b="1" dirty="0">
                <a:latin typeface="Arial" pitchFamily="34" charset="0"/>
                <a:cs typeface="Arial" pitchFamily="34" charset="0"/>
              </a:rPr>
              <a:t>Mardi 16 mai de 9h30 à 11h </a:t>
            </a:r>
          </a:p>
          <a:p>
            <a:r>
              <a:rPr lang="fr-FR" sz="800" dirty="0">
                <a:latin typeface="Arial" pitchFamily="34" charset="0"/>
                <a:cs typeface="Arial" pitchFamily="34" charset="0"/>
              </a:rPr>
              <a:t>Activités  potager, nature… Ateliers ou visites permettant d’aborder le respect de la nature et de l’environnement</a:t>
            </a:r>
          </a:p>
          <a:p>
            <a:endParaRPr lang="fr-FR" sz="500" dirty="0">
              <a:latin typeface="Arial" pitchFamily="34" charset="0"/>
              <a:cs typeface="Arial" pitchFamily="34" charset="0"/>
            </a:endParaRPr>
          </a:p>
          <a:p>
            <a:r>
              <a:rPr lang="fr-FR" sz="1000" b="1" dirty="0">
                <a:solidFill>
                  <a:srgbClr val="E7007E"/>
                </a:solidFill>
                <a:latin typeface="Arial" pitchFamily="34" charset="0"/>
                <a:cs typeface="Arial" pitchFamily="34" charset="0"/>
              </a:rPr>
              <a:t>MOTRICITE</a:t>
            </a:r>
          </a:p>
          <a:p>
            <a:r>
              <a:rPr lang="fr-FR" sz="900" b="1" dirty="0">
                <a:latin typeface="Arial" pitchFamily="34" charset="0"/>
                <a:cs typeface="Arial" pitchFamily="34" charset="0"/>
              </a:rPr>
              <a:t>Lundi 22 mai de 9h30 à 11h (Salle polyvalente des saules)</a:t>
            </a:r>
          </a:p>
          <a:p>
            <a:r>
              <a:rPr lang="fr-FR" sz="800" dirty="0">
                <a:latin typeface="Arial" pitchFamily="34" charset="0"/>
                <a:cs typeface="Arial" pitchFamily="34" charset="0"/>
              </a:rPr>
              <a:t>Atelier permettant des expériences corporelles contribuant au développement moteur et sensoriel.</a:t>
            </a:r>
          </a:p>
          <a:p>
            <a:endParaRPr lang="fr-FR" sz="500" dirty="0">
              <a:latin typeface="Arial" pitchFamily="34" charset="0"/>
              <a:cs typeface="Arial" pitchFamily="34" charset="0"/>
            </a:endParaRPr>
          </a:p>
          <a:p>
            <a:r>
              <a:rPr lang="fr-FR" sz="1000" b="1" dirty="0">
                <a:solidFill>
                  <a:srgbClr val="E7007E"/>
                </a:solidFill>
                <a:latin typeface="Arial" pitchFamily="34" charset="0"/>
                <a:cs typeface="Arial" pitchFamily="34" charset="0"/>
              </a:rPr>
              <a:t>LA PARENTHESE</a:t>
            </a:r>
            <a:br>
              <a:rPr lang="fr-FR" sz="1000" b="1" dirty="0">
                <a:solidFill>
                  <a:srgbClr val="E7007E"/>
                </a:solidFill>
                <a:latin typeface="Arial" pitchFamily="34" charset="0"/>
                <a:cs typeface="Arial" pitchFamily="34" charset="0"/>
              </a:rPr>
            </a:br>
            <a:r>
              <a:rPr lang="fr-FR" sz="900" b="1" dirty="0">
                <a:solidFill>
                  <a:srgbClr val="E7007E"/>
                </a:solidFill>
                <a:latin typeface="Arial" pitchFamily="34" charset="0"/>
                <a:cs typeface="Arial" pitchFamily="34" charset="0"/>
              </a:rPr>
              <a:t>(Exclusivement réservé aux parents ou grands-parents)</a:t>
            </a:r>
          </a:p>
          <a:p>
            <a:r>
              <a:rPr lang="fr-FR" sz="900" b="1" dirty="0">
                <a:latin typeface="Arial" pitchFamily="34" charset="0"/>
                <a:cs typeface="Arial" pitchFamily="34" charset="0"/>
              </a:rPr>
              <a:t>Mardi 23 mai de 9h15 à 10h</a:t>
            </a:r>
          </a:p>
          <a:p>
            <a:r>
              <a:rPr lang="fr-FR" sz="800" dirty="0">
                <a:latin typeface="Arial" pitchFamily="34" charset="0"/>
                <a:cs typeface="Arial" pitchFamily="34" charset="0"/>
              </a:rPr>
              <a:t>Pendant le petit déjeuner participatif des enfants, nous échangerons sur des situations intrafamiliales, dans un cadre sécurisé et bienveillant.  Lors de votre inscription, il vous sera demandé d’apporter une collation pour le petit déjeuner.</a:t>
            </a:r>
          </a:p>
          <a:p>
            <a:endParaRPr lang="fr-FR" sz="500" dirty="0">
              <a:latin typeface="Arial" pitchFamily="34" charset="0"/>
              <a:cs typeface="Arial" pitchFamily="34" charset="0"/>
            </a:endParaRPr>
          </a:p>
          <a:p>
            <a:r>
              <a:rPr lang="fr-FR" sz="1000" b="1" dirty="0">
                <a:solidFill>
                  <a:srgbClr val="E7007E"/>
                </a:solidFill>
                <a:latin typeface="Arial" pitchFamily="34" charset="0"/>
                <a:cs typeface="Arial" pitchFamily="34" charset="0"/>
              </a:rPr>
              <a:t>ÉVEIL MUSICAL</a:t>
            </a:r>
            <a:r>
              <a:rPr lang="fr-FR" sz="1000" b="1" dirty="0">
                <a:latin typeface="Arial" pitchFamily="34" charset="0"/>
                <a:cs typeface="Arial" pitchFamily="34" charset="0"/>
              </a:rPr>
              <a:t> </a:t>
            </a:r>
            <a:br>
              <a:rPr lang="fr-FR" sz="1000" b="1" dirty="0">
                <a:latin typeface="Arial" pitchFamily="34" charset="0"/>
                <a:cs typeface="Arial" pitchFamily="34" charset="0"/>
              </a:rPr>
            </a:br>
            <a:r>
              <a:rPr lang="fr-FR" sz="1000" b="1" dirty="0">
                <a:latin typeface="Arial" pitchFamily="34" charset="0"/>
                <a:cs typeface="Arial" pitchFamily="34" charset="0"/>
              </a:rPr>
              <a:t>de 10h à 11h</a:t>
            </a:r>
          </a:p>
          <a:p>
            <a:r>
              <a:rPr lang="fr-FR" sz="800" dirty="0">
                <a:latin typeface="Arial" pitchFamily="34" charset="0"/>
                <a:cs typeface="Arial" pitchFamily="34" charset="0"/>
              </a:rPr>
              <a:t>Avec Ludovic, venez éveiller votre enfant à la musique à travers </a:t>
            </a:r>
            <a:br>
              <a:rPr lang="fr-FR" sz="800" dirty="0">
                <a:latin typeface="Arial" pitchFamily="34" charset="0"/>
                <a:cs typeface="Arial" pitchFamily="34" charset="0"/>
              </a:rPr>
            </a:br>
            <a:r>
              <a:rPr lang="fr-FR" sz="800" dirty="0">
                <a:latin typeface="Arial" pitchFamily="34" charset="0"/>
                <a:cs typeface="Arial" pitchFamily="34" charset="0"/>
              </a:rPr>
              <a:t>des chansons, des jeux et de la manipulation d’instruments.</a:t>
            </a:r>
          </a:p>
          <a:p>
            <a:endParaRPr lang="fr-FR" sz="500" dirty="0">
              <a:latin typeface="Arial" pitchFamily="34" charset="0"/>
              <a:cs typeface="Arial" pitchFamily="34" charset="0"/>
            </a:endParaRPr>
          </a:p>
          <a:p>
            <a:r>
              <a:rPr lang="fr-FR" sz="1000" b="1" dirty="0">
                <a:solidFill>
                  <a:srgbClr val="E7007E"/>
                </a:solidFill>
                <a:latin typeface="Arial" pitchFamily="34" charset="0"/>
                <a:cs typeface="Arial" pitchFamily="34" charset="0"/>
              </a:rPr>
              <a:t>FETE DE LA </a:t>
            </a:r>
            <a:r>
              <a:rPr lang="fr-FR" sz="900" b="1" dirty="0">
                <a:solidFill>
                  <a:srgbClr val="E7007E"/>
                </a:solidFill>
                <a:latin typeface="Arial" pitchFamily="34" charset="0"/>
                <a:cs typeface="Arial" pitchFamily="34" charset="0"/>
              </a:rPr>
              <a:t>NATURE </a:t>
            </a:r>
            <a:br>
              <a:rPr lang="fr-FR" sz="900" b="1" dirty="0">
                <a:solidFill>
                  <a:srgbClr val="E7007E"/>
                </a:solidFill>
                <a:latin typeface="Arial" pitchFamily="34" charset="0"/>
                <a:cs typeface="Arial" pitchFamily="34" charset="0"/>
              </a:rPr>
            </a:br>
            <a:r>
              <a:rPr lang="fr-FR" sz="900" b="1" dirty="0">
                <a:solidFill>
                  <a:srgbClr val="E7007E"/>
                </a:solidFill>
                <a:latin typeface="Arial" pitchFamily="34" charset="0"/>
                <a:cs typeface="Arial" pitchFamily="34" charset="0"/>
              </a:rPr>
              <a:t>(Exclusivement réservé aux parents ou grands-parents)</a:t>
            </a:r>
          </a:p>
          <a:p>
            <a:r>
              <a:rPr lang="fr-FR" sz="900" b="1" dirty="0">
                <a:latin typeface="Arial" pitchFamily="34" charset="0"/>
                <a:cs typeface="Arial" pitchFamily="34" charset="0"/>
              </a:rPr>
              <a:t>Mercredi 24 mai de 9h45 à 13h</a:t>
            </a:r>
          </a:p>
          <a:p>
            <a:r>
              <a:rPr lang="fr-FR" sz="800" dirty="0">
                <a:latin typeface="Arial" pitchFamily="34" charset="0"/>
                <a:cs typeface="Arial" pitchFamily="34" charset="0"/>
              </a:rPr>
              <a:t>Chasse au trésor et pique-nique au domaine du château </a:t>
            </a:r>
            <a:br>
              <a:rPr lang="fr-FR" sz="800" dirty="0">
                <a:latin typeface="Arial" pitchFamily="34" charset="0"/>
                <a:cs typeface="Arial" pitchFamily="34" charset="0"/>
              </a:rPr>
            </a:br>
            <a:r>
              <a:rPr lang="fr-FR" sz="800" dirty="0">
                <a:latin typeface="Arial" pitchFamily="34" charset="0"/>
                <a:cs typeface="Arial" pitchFamily="34" charset="0"/>
              </a:rPr>
              <a:t>de la Grange- la-Prévôté</a:t>
            </a:r>
          </a:p>
          <a:p>
            <a:r>
              <a:rPr lang="fr-FR" sz="800" b="1" dirty="0">
                <a:latin typeface="Arial" pitchFamily="34" charset="0"/>
                <a:cs typeface="Arial" pitchFamily="34" charset="0"/>
              </a:rPr>
              <a:t>Places limitées, inscription obligatoire. </a:t>
            </a:r>
            <a:br>
              <a:rPr lang="fr-FR" sz="800" b="1" dirty="0">
                <a:latin typeface="Arial" pitchFamily="34" charset="0"/>
                <a:cs typeface="Arial" pitchFamily="34" charset="0"/>
              </a:rPr>
            </a:br>
            <a:r>
              <a:rPr lang="fr-FR" sz="800" b="1" dirty="0">
                <a:latin typeface="Arial" pitchFamily="34" charset="0"/>
                <a:cs typeface="Arial" pitchFamily="34" charset="0"/>
              </a:rPr>
              <a:t>RDV devant le château apporter votre pique-nique.</a:t>
            </a:r>
          </a:p>
          <a:p>
            <a:endParaRPr lang="fr-FR" sz="900" b="1" dirty="0">
              <a:latin typeface="Arial" pitchFamily="34" charset="0"/>
              <a:cs typeface="Arial" pitchFamily="34" charset="0"/>
            </a:endParaRPr>
          </a:p>
          <a:p>
            <a:r>
              <a:rPr lang="fr-FR" sz="1000" b="1" dirty="0">
                <a:solidFill>
                  <a:srgbClr val="E7007E"/>
                </a:solidFill>
                <a:latin typeface="Arial" pitchFamily="34" charset="0"/>
                <a:cs typeface="Arial" pitchFamily="34" charset="0"/>
              </a:rPr>
              <a:t>POTAGER « les tomates et les coccinelles »</a:t>
            </a:r>
          </a:p>
          <a:p>
            <a:r>
              <a:rPr lang="fr-FR" sz="900" b="1" dirty="0">
                <a:latin typeface="Arial" pitchFamily="34" charset="0"/>
                <a:cs typeface="Arial" pitchFamily="34" charset="0"/>
              </a:rPr>
              <a:t>Mardi 30 mai de 9h30 à 11h </a:t>
            </a:r>
          </a:p>
          <a:p>
            <a:r>
              <a:rPr lang="fr-FR" sz="800" dirty="0">
                <a:latin typeface="Arial" pitchFamily="34" charset="0"/>
                <a:cs typeface="Arial" pitchFamily="34" charset="0"/>
              </a:rPr>
              <a:t>Activités  potager, nature… Ateliers ou visites permettant </a:t>
            </a:r>
            <a:br>
              <a:rPr lang="fr-FR" sz="800" dirty="0">
                <a:latin typeface="Arial" pitchFamily="34" charset="0"/>
                <a:cs typeface="Arial" pitchFamily="34" charset="0"/>
              </a:rPr>
            </a:br>
            <a:r>
              <a:rPr lang="fr-FR" sz="800" dirty="0">
                <a:latin typeface="Arial" pitchFamily="34" charset="0"/>
                <a:cs typeface="Arial" pitchFamily="34" charset="0"/>
              </a:rPr>
              <a:t>d’aborder et de respect de la nature et l’environnement</a:t>
            </a:r>
            <a:endParaRPr lang="fr-FR" sz="800" b="1" dirty="0">
              <a:solidFill>
                <a:srgbClr val="E7007E"/>
              </a:solidFill>
              <a:latin typeface="Arial" pitchFamily="34" charset="0"/>
              <a:cs typeface="Arial" pitchFamily="34" charset="0"/>
            </a:endParaRPr>
          </a:p>
          <a:p>
            <a:endParaRPr lang="fr-FR" sz="300" b="1" dirty="0">
              <a:solidFill>
                <a:srgbClr val="E7007E"/>
              </a:solidFill>
              <a:latin typeface="Arial" pitchFamily="34" charset="0"/>
              <a:cs typeface="Arial" pitchFamily="34" charset="0"/>
            </a:endParaRPr>
          </a:p>
          <a:p>
            <a:r>
              <a:rPr lang="fr-FR" sz="1000" b="1" dirty="0">
                <a:solidFill>
                  <a:srgbClr val="E7007E"/>
                </a:solidFill>
                <a:latin typeface="Arial" pitchFamily="34" charset="0"/>
                <a:cs typeface="Arial" pitchFamily="34" charset="0"/>
              </a:rPr>
              <a:t>MOTRICITE</a:t>
            </a:r>
          </a:p>
          <a:p>
            <a:r>
              <a:rPr lang="fr-FR" sz="900" b="1" dirty="0">
                <a:latin typeface="Arial" pitchFamily="34" charset="0"/>
                <a:cs typeface="Arial" pitchFamily="34" charset="0"/>
              </a:rPr>
              <a:t>Lundi 5 juin</a:t>
            </a:r>
          </a:p>
          <a:p>
            <a:r>
              <a:rPr lang="fr-FR" sz="900" b="1" dirty="0">
                <a:latin typeface="Arial" pitchFamily="34" charset="0"/>
                <a:cs typeface="Arial" pitchFamily="34" charset="0"/>
              </a:rPr>
              <a:t>9h30 à 11h (Salle polyvalente des saules)</a:t>
            </a:r>
          </a:p>
          <a:p>
            <a:r>
              <a:rPr lang="fr-FR" sz="800" dirty="0">
                <a:latin typeface="Arial" pitchFamily="34" charset="0"/>
                <a:cs typeface="Arial" pitchFamily="34" charset="0"/>
              </a:rPr>
              <a:t>Atelier permettant des expériences corporelles contribuant </a:t>
            </a:r>
            <a:br>
              <a:rPr lang="fr-FR" sz="800" dirty="0">
                <a:latin typeface="Arial" pitchFamily="34" charset="0"/>
                <a:cs typeface="Arial" pitchFamily="34" charset="0"/>
              </a:rPr>
            </a:br>
            <a:r>
              <a:rPr lang="fr-FR" sz="800" dirty="0">
                <a:latin typeface="Arial" pitchFamily="34" charset="0"/>
                <a:cs typeface="Arial" pitchFamily="34" charset="0"/>
              </a:rPr>
              <a:t>au développement moteur et sensoriel.</a:t>
            </a:r>
          </a:p>
          <a:p>
            <a:endParaRPr lang="fr-FR" sz="300" b="1" dirty="0">
              <a:solidFill>
                <a:srgbClr val="E7007E"/>
              </a:solidFill>
              <a:latin typeface="Arial" pitchFamily="34" charset="0"/>
              <a:cs typeface="Arial" pitchFamily="34" charset="0"/>
            </a:endParaRPr>
          </a:p>
          <a:p>
            <a:endParaRPr lang="fr-FR" sz="1000" b="1" dirty="0">
              <a:solidFill>
                <a:srgbClr val="E7007E"/>
              </a:solidFill>
              <a:latin typeface="Arial" pitchFamily="34" charset="0"/>
              <a:cs typeface="Arial" pitchFamily="34" charset="0"/>
            </a:endParaRPr>
          </a:p>
          <a:p>
            <a:endParaRPr lang="fr-FR" sz="1000" b="1" dirty="0">
              <a:solidFill>
                <a:srgbClr val="E7007E"/>
              </a:solidFill>
              <a:latin typeface="Arial" pitchFamily="34" charset="0"/>
              <a:cs typeface="Arial" pitchFamily="34" charset="0"/>
            </a:endParaRPr>
          </a:p>
          <a:p>
            <a:endParaRPr lang="fr-FR" sz="1000" b="1" dirty="0">
              <a:solidFill>
                <a:srgbClr val="E7007E"/>
              </a:solidFill>
              <a:latin typeface="Arial" pitchFamily="34" charset="0"/>
              <a:cs typeface="Arial" pitchFamily="34" charset="0"/>
            </a:endParaRPr>
          </a:p>
          <a:p>
            <a:endParaRPr lang="fr-FR" sz="1000" b="1" dirty="0">
              <a:solidFill>
                <a:srgbClr val="E7007E"/>
              </a:solidFill>
              <a:latin typeface="Arial" pitchFamily="34" charset="0"/>
              <a:cs typeface="Arial" pitchFamily="34" charset="0"/>
            </a:endParaRPr>
          </a:p>
          <a:p>
            <a:endParaRPr lang="fr-FR" sz="1000" b="1" dirty="0">
              <a:solidFill>
                <a:srgbClr val="E7007E"/>
              </a:solidFill>
              <a:latin typeface="Arial" pitchFamily="34" charset="0"/>
              <a:cs typeface="Arial" pitchFamily="34" charset="0"/>
            </a:endParaRPr>
          </a:p>
          <a:p>
            <a:endParaRPr lang="fr-FR" sz="1000" b="1" dirty="0">
              <a:solidFill>
                <a:srgbClr val="E7007E"/>
              </a:solidFill>
              <a:latin typeface="Arial" pitchFamily="34" charset="0"/>
              <a:cs typeface="Arial" pitchFamily="34" charset="0"/>
            </a:endParaRPr>
          </a:p>
          <a:p>
            <a:endParaRPr lang="fr-FR" sz="1000" b="1" dirty="0">
              <a:solidFill>
                <a:srgbClr val="E7007E"/>
              </a:solidFill>
              <a:latin typeface="Arial" pitchFamily="34" charset="0"/>
              <a:cs typeface="Arial" pitchFamily="34" charset="0"/>
            </a:endParaRPr>
          </a:p>
          <a:p>
            <a:endParaRPr lang="fr-FR" sz="1000" b="1" dirty="0">
              <a:solidFill>
                <a:srgbClr val="E7007E"/>
              </a:solidFill>
              <a:latin typeface="Arial" pitchFamily="34" charset="0"/>
              <a:cs typeface="Arial" pitchFamily="34" charset="0"/>
            </a:endParaRPr>
          </a:p>
          <a:p>
            <a:endParaRPr lang="fr-FR" sz="1000" b="1" dirty="0">
              <a:solidFill>
                <a:srgbClr val="E7007E"/>
              </a:solidFill>
              <a:latin typeface="Arial" pitchFamily="34" charset="0"/>
              <a:cs typeface="Arial" pitchFamily="34" charset="0"/>
            </a:endParaRPr>
          </a:p>
          <a:p>
            <a:endParaRPr lang="fr-FR" sz="1000" b="1" dirty="0">
              <a:solidFill>
                <a:srgbClr val="E7007E"/>
              </a:solidFill>
              <a:latin typeface="Arial" pitchFamily="34" charset="0"/>
              <a:cs typeface="Arial" pitchFamily="34" charset="0"/>
            </a:endParaRPr>
          </a:p>
          <a:p>
            <a:r>
              <a:rPr lang="fr-FR" sz="1000" b="1" dirty="0">
                <a:solidFill>
                  <a:srgbClr val="E7007E"/>
                </a:solidFill>
                <a:latin typeface="Arial" pitchFamily="34" charset="0"/>
                <a:cs typeface="Arial" pitchFamily="34" charset="0"/>
              </a:rPr>
              <a:t>LA PARENTHESE </a:t>
            </a:r>
            <a:br>
              <a:rPr lang="fr-FR" sz="1000" b="1" dirty="0">
                <a:solidFill>
                  <a:srgbClr val="E7007E"/>
                </a:solidFill>
                <a:latin typeface="Arial" pitchFamily="34" charset="0"/>
                <a:cs typeface="Arial" pitchFamily="34" charset="0"/>
              </a:rPr>
            </a:br>
            <a:r>
              <a:rPr lang="fr-FR" sz="900" b="1" dirty="0">
                <a:solidFill>
                  <a:srgbClr val="E7007E"/>
                </a:solidFill>
                <a:latin typeface="Arial" pitchFamily="34" charset="0"/>
                <a:cs typeface="Arial" pitchFamily="34" charset="0"/>
              </a:rPr>
              <a:t>(Exclusivement réservé aux parents ou grands-parents)</a:t>
            </a:r>
          </a:p>
          <a:p>
            <a:r>
              <a:rPr lang="fr-FR" sz="900" b="1" dirty="0">
                <a:latin typeface="Arial" pitchFamily="34" charset="0"/>
                <a:cs typeface="Arial" pitchFamily="34" charset="0"/>
              </a:rPr>
              <a:t>Mardi 6 juin de 9h15 à 10h</a:t>
            </a:r>
          </a:p>
          <a:p>
            <a:r>
              <a:rPr lang="fr-FR" sz="800" dirty="0">
                <a:latin typeface="Arial" pitchFamily="34" charset="0"/>
                <a:cs typeface="Arial" pitchFamily="34" charset="0"/>
              </a:rPr>
              <a:t>Pendant le petit déjeuner participatif des enfants, nous échangerons sur des situations intrafamiliales, dans un cadre sécurisé et bienveillant.  Lors de votre inscription, il vous sera demandé d’apporter une collation pour le petit déjeuner.</a:t>
            </a:r>
          </a:p>
          <a:p>
            <a:endParaRPr lang="fr-FR" sz="400" b="1" dirty="0">
              <a:solidFill>
                <a:srgbClr val="E7007E"/>
              </a:solidFill>
              <a:latin typeface="Arial" pitchFamily="34" charset="0"/>
              <a:cs typeface="Arial" pitchFamily="34" charset="0"/>
            </a:endParaRPr>
          </a:p>
          <a:p>
            <a:r>
              <a:rPr lang="fr-FR" sz="1000" b="1" dirty="0">
                <a:solidFill>
                  <a:srgbClr val="E7007E"/>
                </a:solidFill>
                <a:latin typeface="Arial" pitchFamily="34" charset="0"/>
                <a:cs typeface="Arial" pitchFamily="34" charset="0"/>
              </a:rPr>
              <a:t>EVEIL MUSICAL </a:t>
            </a:r>
            <a:r>
              <a:rPr lang="fr-FR" sz="900" b="1" dirty="0">
                <a:latin typeface="Arial" pitchFamily="34" charset="0"/>
                <a:cs typeface="Arial" pitchFamily="34" charset="0"/>
              </a:rPr>
              <a:t>de 10h à 11h</a:t>
            </a:r>
          </a:p>
          <a:p>
            <a:r>
              <a:rPr lang="fr-FR" sz="800" dirty="0">
                <a:latin typeface="Arial" pitchFamily="34" charset="0"/>
                <a:cs typeface="Arial" pitchFamily="34" charset="0"/>
              </a:rPr>
              <a:t>Avec Ludovic, venez éveiller votre enfant à la musique à travers </a:t>
            </a:r>
            <a:br>
              <a:rPr lang="fr-FR" sz="800" dirty="0">
                <a:latin typeface="Arial" pitchFamily="34" charset="0"/>
                <a:cs typeface="Arial" pitchFamily="34" charset="0"/>
              </a:rPr>
            </a:br>
            <a:r>
              <a:rPr lang="fr-FR" sz="800" dirty="0">
                <a:latin typeface="Arial" pitchFamily="34" charset="0"/>
                <a:cs typeface="Arial" pitchFamily="34" charset="0"/>
              </a:rPr>
              <a:t>des chansons, des jeux et de la manipulation d’instruments.</a:t>
            </a:r>
            <a:endParaRPr lang="fr-FR" sz="800" b="1" dirty="0">
              <a:solidFill>
                <a:srgbClr val="E7007E"/>
              </a:solidFill>
              <a:latin typeface="Arial" pitchFamily="34" charset="0"/>
              <a:cs typeface="Arial" pitchFamily="34" charset="0"/>
            </a:endParaRPr>
          </a:p>
          <a:p>
            <a:endParaRPr lang="fr-FR" sz="400" b="1" dirty="0">
              <a:solidFill>
                <a:srgbClr val="E7007E"/>
              </a:solidFill>
              <a:latin typeface="Arial" pitchFamily="34" charset="0"/>
              <a:cs typeface="Arial" pitchFamily="34" charset="0"/>
            </a:endParaRPr>
          </a:p>
          <a:p>
            <a:r>
              <a:rPr lang="fr-FR" sz="1000" b="1" dirty="0">
                <a:solidFill>
                  <a:srgbClr val="E7007E"/>
                </a:solidFill>
                <a:latin typeface="Arial" pitchFamily="34" charset="0"/>
                <a:cs typeface="Arial" pitchFamily="34" charset="0"/>
              </a:rPr>
              <a:t>ACTIVITE MANUELLE</a:t>
            </a:r>
          </a:p>
          <a:p>
            <a:r>
              <a:rPr lang="fr-FR" sz="900" b="1" dirty="0">
                <a:latin typeface="Arial" pitchFamily="34" charset="0"/>
                <a:cs typeface="Arial" pitchFamily="34" charset="0"/>
              </a:rPr>
              <a:t>Lundi 12 juin de 9h30 à 11h</a:t>
            </a:r>
            <a:endParaRPr lang="fr-FR" sz="900" b="1" dirty="0">
              <a:solidFill>
                <a:srgbClr val="E7007E"/>
              </a:solidFill>
              <a:latin typeface="Arial" pitchFamily="34" charset="0"/>
              <a:cs typeface="Arial" pitchFamily="34" charset="0"/>
            </a:endParaRPr>
          </a:p>
          <a:p>
            <a:endParaRPr lang="fr-FR" sz="400" b="1" dirty="0">
              <a:solidFill>
                <a:srgbClr val="E7007E"/>
              </a:solidFill>
              <a:latin typeface="Arial" pitchFamily="34" charset="0"/>
              <a:cs typeface="Arial" pitchFamily="34" charset="0"/>
            </a:endParaRPr>
          </a:p>
          <a:p>
            <a:r>
              <a:rPr lang="fr-FR" sz="1000" b="1" dirty="0">
                <a:solidFill>
                  <a:srgbClr val="E7007E"/>
                </a:solidFill>
                <a:latin typeface="Arial" pitchFamily="34" charset="0"/>
                <a:cs typeface="Arial" pitchFamily="34" charset="0"/>
              </a:rPr>
              <a:t>BRUNCH AU CHATEAU</a:t>
            </a:r>
          </a:p>
          <a:p>
            <a:r>
              <a:rPr lang="fr-FR" sz="900" b="1" dirty="0">
                <a:latin typeface="Arial" pitchFamily="34" charset="0"/>
                <a:cs typeface="Arial" pitchFamily="34" charset="0"/>
              </a:rPr>
              <a:t>Mardi 13 Juin de 10h à 13h30</a:t>
            </a:r>
          </a:p>
          <a:p>
            <a:r>
              <a:rPr lang="fr-FR" sz="800" dirty="0">
                <a:latin typeface="Arial" pitchFamily="34" charset="0"/>
                <a:cs typeface="Arial" pitchFamily="34" charset="0"/>
              </a:rPr>
              <a:t>Rencontre pour clôturer l’année au château de la Grange-Prévôté.                           </a:t>
            </a:r>
          </a:p>
          <a:p>
            <a:r>
              <a:rPr lang="fr-FR" sz="800" dirty="0">
                <a:latin typeface="Arial" pitchFamily="34" charset="0"/>
                <a:cs typeface="Arial" pitchFamily="34" charset="0"/>
              </a:rPr>
              <a:t>Au programme : petits jeux, atelier jardinage et pique-nique pour revenir sur les bons moments passés et à venir. </a:t>
            </a:r>
            <a:br>
              <a:rPr lang="fr-FR" sz="800" dirty="0">
                <a:latin typeface="Arial" pitchFamily="34" charset="0"/>
                <a:cs typeface="Arial" pitchFamily="34" charset="0"/>
              </a:rPr>
            </a:br>
            <a:r>
              <a:rPr lang="fr-FR" sz="800" dirty="0">
                <a:latin typeface="Arial" pitchFamily="34" charset="0"/>
                <a:cs typeface="Arial" pitchFamily="34" charset="0"/>
              </a:rPr>
              <a:t>Apporter votre pique-nique à partager.</a:t>
            </a:r>
          </a:p>
          <a:p>
            <a:endParaRPr lang="fr-FR" sz="300" dirty="0">
              <a:latin typeface="Arial" pitchFamily="34" charset="0"/>
              <a:cs typeface="Arial" pitchFamily="34" charset="0"/>
            </a:endParaRPr>
          </a:p>
          <a:p>
            <a:r>
              <a:rPr lang="fr-FR" sz="1000" b="1" dirty="0">
                <a:solidFill>
                  <a:srgbClr val="E7007E"/>
                </a:solidFill>
                <a:latin typeface="Arial" pitchFamily="34" charset="0"/>
                <a:cs typeface="Arial" pitchFamily="34" charset="0"/>
              </a:rPr>
              <a:t>CHANSONS SUR SCENE</a:t>
            </a:r>
          </a:p>
          <a:p>
            <a:r>
              <a:rPr lang="fr-FR" sz="900" b="1" dirty="0">
                <a:latin typeface="Arial" pitchFamily="34" charset="0"/>
                <a:cs typeface="Arial" pitchFamily="34" charset="0"/>
              </a:rPr>
              <a:t>Vendredis 12 mai, 2 juin et 16 juin de 10h à 11h</a:t>
            </a:r>
          </a:p>
          <a:p>
            <a:r>
              <a:rPr lang="fr-FR" sz="800" dirty="0">
                <a:latin typeface="Arial" pitchFamily="34" charset="0"/>
                <a:cs typeface="Arial" pitchFamily="34" charset="0"/>
              </a:rPr>
              <a:t>Venez apprendre 3 petites chansons chorégraphiées que nous présenterons </a:t>
            </a:r>
            <a:br>
              <a:rPr lang="fr-FR" sz="800" dirty="0">
                <a:latin typeface="Arial" pitchFamily="34" charset="0"/>
                <a:cs typeface="Arial" pitchFamily="34" charset="0"/>
              </a:rPr>
            </a:br>
            <a:r>
              <a:rPr lang="fr-FR" sz="800" dirty="0">
                <a:latin typeface="Arial" pitchFamily="34" charset="0"/>
                <a:cs typeface="Arial" pitchFamily="34" charset="0"/>
              </a:rPr>
              <a:t>sur scène le 24 juin 2023 lors de la fête des centres sociaux.</a:t>
            </a:r>
            <a:endParaRPr lang="fr-FR" sz="700" b="1" dirty="0">
              <a:solidFill>
                <a:srgbClr val="E7007E"/>
              </a:solidFill>
              <a:latin typeface="Arial" pitchFamily="34" charset="0"/>
              <a:cs typeface="Arial" pitchFamily="34" charset="0"/>
            </a:endParaRPr>
          </a:p>
          <a:p>
            <a:endParaRPr lang="fr-FR" sz="800" b="1" dirty="0">
              <a:latin typeface="Arial" pitchFamily="34" charset="0"/>
              <a:cs typeface="Arial" pitchFamily="34" charset="0"/>
            </a:endParaRPr>
          </a:p>
          <a:p>
            <a:endParaRPr lang="fr-FR" sz="500" b="1" dirty="0">
              <a:solidFill>
                <a:srgbClr val="E7007E"/>
              </a:solidFill>
              <a:latin typeface="Arial" pitchFamily="34" charset="0"/>
              <a:cs typeface="Arial" pitchFamily="34" charset="0"/>
            </a:endParaRPr>
          </a:p>
        </p:txBody>
      </p:sp>
      <p:sp>
        <p:nvSpPr>
          <p:cNvPr id="8" name="ZoneTexte 7">
            <a:extLst>
              <a:ext uri="{FF2B5EF4-FFF2-40B4-BE49-F238E27FC236}">
                <a16:creationId xmlns:a16="http://schemas.microsoft.com/office/drawing/2014/main" id="{2B28D375-4E72-7AF6-FD7B-954C655F794A}"/>
              </a:ext>
            </a:extLst>
          </p:cNvPr>
          <p:cNvSpPr txBox="1"/>
          <p:nvPr/>
        </p:nvSpPr>
        <p:spPr>
          <a:xfrm>
            <a:off x="2142126" y="1691639"/>
            <a:ext cx="1161144" cy="260355"/>
          </a:xfrm>
          <a:prstGeom prst="rect">
            <a:avLst/>
          </a:prstGeom>
          <a:solidFill>
            <a:schemeClr val="bg1"/>
          </a:solidFill>
        </p:spPr>
        <p:txBody>
          <a:bodyPr wrap="square">
            <a:spAutoFit/>
          </a:bodyPr>
          <a:lstStyle/>
          <a:p>
            <a:pPr algn="ctr"/>
            <a:r>
              <a:rPr lang="fr-FR" sz="1100" b="1" dirty="0">
                <a:solidFill>
                  <a:srgbClr val="58C6F2"/>
                </a:solidFill>
                <a:latin typeface="Helvetica" pitchFamily="2" charset="0"/>
              </a:rPr>
              <a:t>MAI-JUIN 2023</a:t>
            </a:r>
            <a:endParaRPr lang="fr-FR" sz="1100" b="1" dirty="0">
              <a:solidFill>
                <a:srgbClr val="58C6F2"/>
              </a:solidFill>
              <a:effectLst/>
              <a:latin typeface="Helvetica" pitchFamily="2" charset="0"/>
            </a:endParaRPr>
          </a:p>
        </p:txBody>
      </p:sp>
    </p:spTree>
    <p:extLst>
      <p:ext uri="{BB962C8B-B14F-4D97-AF65-F5344CB8AC3E}">
        <p14:creationId xmlns:p14="http://schemas.microsoft.com/office/powerpoint/2010/main" val="3737918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7624ED72-84F8-FFF2-75A8-3C3F151674D6}"/>
              </a:ext>
            </a:extLst>
          </p:cNvPr>
          <p:cNvPicPr>
            <a:picLocks noChangeAspect="1"/>
          </p:cNvPicPr>
          <p:nvPr/>
        </p:nvPicPr>
        <p:blipFill>
          <a:blip r:embed="rId2"/>
          <a:stretch>
            <a:fillRect/>
          </a:stretch>
        </p:blipFill>
        <p:spPr>
          <a:xfrm rot="21103300">
            <a:off x="7585448" y="4642585"/>
            <a:ext cx="2789232" cy="2104157"/>
          </a:xfrm>
          <a:prstGeom prst="rect">
            <a:avLst/>
          </a:prstGeom>
        </p:spPr>
      </p:pic>
      <p:sp>
        <p:nvSpPr>
          <p:cNvPr id="4" name="ZoneTexte 3">
            <a:extLst>
              <a:ext uri="{FF2B5EF4-FFF2-40B4-BE49-F238E27FC236}">
                <a16:creationId xmlns:a16="http://schemas.microsoft.com/office/drawing/2014/main" id="{8256B53D-38FA-17C5-81E3-966D62142FE9}"/>
              </a:ext>
            </a:extLst>
          </p:cNvPr>
          <p:cNvSpPr txBox="1"/>
          <p:nvPr/>
        </p:nvSpPr>
        <p:spPr>
          <a:xfrm>
            <a:off x="289932" y="2194278"/>
            <a:ext cx="10152290" cy="541866"/>
          </a:xfrm>
          <a:prstGeom prst="rect">
            <a:avLst/>
          </a:prstGeom>
          <a:noFill/>
        </p:spPr>
        <p:txBody>
          <a:bodyPr wrap="square" numCol="1" spcCol="216000" rtlCol="0">
            <a:noAutofit/>
          </a:bodyPr>
          <a:lstStyle/>
          <a:p>
            <a:r>
              <a:rPr lang="fr-FR" sz="1050" b="1" i="1" dirty="0">
                <a:effectLst/>
                <a:latin typeface="Helvetica" pitchFamily="2" charset="0"/>
              </a:rPr>
              <a:t>Animé par Sylvie .L. Ces ateliers sont ouverts aux enfants en présence de leurs parents et grands-parents. C’est l’occasion de partager du temps ensemble sans interférence extérieure en participant à des activités d’éveils sensoriels et </a:t>
            </a:r>
            <a:r>
              <a:rPr lang="fr-FR" sz="1050" b="1" i="1" dirty="0">
                <a:latin typeface="Helvetica" pitchFamily="2" charset="0"/>
              </a:rPr>
              <a:t>ludiques et en jouant tout simplement.</a:t>
            </a:r>
            <a:endParaRPr lang="fr-FR" sz="1050" b="1" i="1" dirty="0">
              <a:effectLst/>
              <a:latin typeface="Helvetica" pitchFamily="2" charset="0"/>
            </a:endParaRPr>
          </a:p>
        </p:txBody>
      </p:sp>
      <p:sp>
        <p:nvSpPr>
          <p:cNvPr id="7" name="Rectangle 6"/>
          <p:cNvSpPr/>
          <p:nvPr/>
        </p:nvSpPr>
        <p:spPr>
          <a:xfrm>
            <a:off x="5345906" y="2895601"/>
            <a:ext cx="4684271" cy="2842681"/>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numCol="1">
            <a:noAutofit/>
          </a:bodyPr>
          <a:lstStyle/>
          <a:p>
            <a:r>
              <a:rPr lang="fr-FR" sz="1000" b="1" dirty="0">
                <a:solidFill>
                  <a:srgbClr val="00B050"/>
                </a:solidFill>
                <a:latin typeface="Arial" pitchFamily="34" charset="0"/>
                <a:cs typeface="Arial" pitchFamily="34" charset="0"/>
              </a:rPr>
              <a:t>MOTRICITÉ</a:t>
            </a:r>
            <a:r>
              <a:rPr lang="fr-FR" sz="900" b="1" dirty="0">
                <a:solidFill>
                  <a:srgbClr val="00B050"/>
                </a:solidFill>
                <a:latin typeface="Arial" pitchFamily="34" charset="0"/>
                <a:cs typeface="Arial" pitchFamily="34" charset="0"/>
              </a:rPr>
              <a:t>  </a:t>
            </a:r>
          </a:p>
          <a:p>
            <a:r>
              <a:rPr lang="fr-FR" sz="900" b="1" dirty="0">
                <a:solidFill>
                  <a:schemeClr val="tx1"/>
                </a:solidFill>
                <a:latin typeface="Arial" pitchFamily="34" charset="0"/>
                <a:cs typeface="Arial" pitchFamily="34" charset="0"/>
              </a:rPr>
              <a:t>Vendredi 12 mai de 9h30 à 11h</a:t>
            </a:r>
          </a:p>
          <a:p>
            <a:r>
              <a:rPr lang="fr-FR" sz="800" dirty="0">
                <a:solidFill>
                  <a:schemeClr val="tx1"/>
                </a:solidFill>
                <a:latin typeface="Arial" pitchFamily="34" charset="0"/>
                <a:cs typeface="Arial" pitchFamily="34" charset="0"/>
              </a:rPr>
              <a:t>Atelier permettant</a:t>
            </a:r>
            <a:r>
              <a:rPr lang="fr-FR" sz="800" dirty="0">
                <a:latin typeface="Arial" pitchFamily="34" charset="0"/>
                <a:cs typeface="Arial" pitchFamily="34" charset="0"/>
              </a:rPr>
              <a:t> à l’enfant une motricité libre, c’est à dire une totale liberté de mouvement.</a:t>
            </a:r>
          </a:p>
          <a:p>
            <a:r>
              <a:rPr lang="fr-FR" sz="800" dirty="0">
                <a:latin typeface="Arial" pitchFamily="34" charset="0"/>
                <a:cs typeface="Arial" pitchFamily="34" charset="0"/>
              </a:rPr>
              <a:t>Il explore alors son corps et son environnement à son rythme grâce aux expériences </a:t>
            </a:r>
          </a:p>
          <a:p>
            <a:r>
              <a:rPr lang="fr-FR" sz="800" dirty="0">
                <a:latin typeface="Arial" pitchFamily="34" charset="0"/>
                <a:cs typeface="Arial" pitchFamily="34" charset="0"/>
              </a:rPr>
              <a:t>sensoriels et motrices qui lui sont proposées.</a:t>
            </a:r>
            <a:endParaRPr lang="fr-FR" sz="800" dirty="0">
              <a:solidFill>
                <a:schemeClr val="tx1"/>
              </a:solidFill>
              <a:latin typeface="Arial" pitchFamily="34" charset="0"/>
              <a:cs typeface="Arial" pitchFamily="34" charset="0"/>
            </a:endParaRPr>
          </a:p>
          <a:p>
            <a:r>
              <a:rPr lang="fr-FR" sz="800" b="1" dirty="0">
                <a:solidFill>
                  <a:schemeClr val="tx1"/>
                </a:solidFill>
                <a:latin typeface="Arial" pitchFamily="34" charset="0"/>
                <a:cs typeface="Arial" pitchFamily="34" charset="0"/>
              </a:rPr>
              <a:t>Rendez-vous devant l’école des Cités Unies / Place </a:t>
            </a:r>
            <a:r>
              <a:rPr lang="fr-FR" sz="800" b="1" dirty="0" err="1">
                <a:solidFill>
                  <a:schemeClr val="tx1"/>
                </a:solidFill>
                <a:latin typeface="Arial" pitchFamily="34" charset="0"/>
                <a:cs typeface="Arial" pitchFamily="34" charset="0"/>
              </a:rPr>
              <a:t>Desphelipon</a:t>
            </a:r>
            <a:r>
              <a:rPr lang="fr-FR" sz="800" b="1" dirty="0">
                <a:solidFill>
                  <a:schemeClr val="tx1"/>
                </a:solidFill>
                <a:latin typeface="Arial" pitchFamily="34" charset="0"/>
                <a:cs typeface="Arial" pitchFamily="34" charset="0"/>
              </a:rPr>
              <a:t>.</a:t>
            </a:r>
          </a:p>
          <a:p>
            <a:r>
              <a:rPr lang="fr-FR" sz="800" b="1" dirty="0">
                <a:solidFill>
                  <a:schemeClr val="tx1"/>
                </a:solidFill>
                <a:latin typeface="Arial" pitchFamily="34" charset="0"/>
                <a:cs typeface="Arial" pitchFamily="34" charset="0"/>
              </a:rPr>
              <a:t>Réservation au 01.64.41.70.49</a:t>
            </a:r>
          </a:p>
          <a:p>
            <a:endParaRPr lang="fr-FR" sz="800" dirty="0">
              <a:solidFill>
                <a:schemeClr val="tx1"/>
              </a:solidFill>
              <a:latin typeface="Arial" pitchFamily="34" charset="0"/>
              <a:cs typeface="Arial" pitchFamily="34" charset="0"/>
            </a:endParaRPr>
          </a:p>
          <a:p>
            <a:r>
              <a:rPr lang="fr-FR" sz="1000" b="1" dirty="0">
                <a:solidFill>
                  <a:srgbClr val="00B050"/>
                </a:solidFill>
                <a:latin typeface="Arial" pitchFamily="34" charset="0"/>
                <a:cs typeface="Arial" pitchFamily="34" charset="0"/>
              </a:rPr>
              <a:t>ÉVEIL MUSICAL</a:t>
            </a:r>
          </a:p>
          <a:p>
            <a:r>
              <a:rPr lang="fr-FR" sz="900" b="1" dirty="0">
                <a:solidFill>
                  <a:schemeClr val="tx1"/>
                </a:solidFill>
                <a:latin typeface="Arial" pitchFamily="34" charset="0"/>
                <a:cs typeface="Arial" pitchFamily="34" charset="0"/>
              </a:rPr>
              <a:t>Vendredi  26 mai </a:t>
            </a:r>
            <a:r>
              <a:rPr lang="fr-FR" sz="1000" b="1" dirty="0">
                <a:solidFill>
                  <a:schemeClr val="tx1"/>
                </a:solidFill>
                <a:latin typeface="Arial" pitchFamily="34" charset="0"/>
                <a:cs typeface="Arial" pitchFamily="34" charset="0"/>
              </a:rPr>
              <a:t>de 9h30 à 11h</a:t>
            </a:r>
          </a:p>
          <a:p>
            <a:r>
              <a:rPr lang="fr-FR" sz="800" dirty="0">
                <a:solidFill>
                  <a:schemeClr val="tx1"/>
                </a:solidFill>
                <a:latin typeface="Arial" pitchFamily="34" charset="0"/>
                <a:cs typeface="Arial" pitchFamily="34" charset="0"/>
              </a:rPr>
              <a:t>Avec Sébastien, venez éveiller votre enfant à la musique à travers des chansons,</a:t>
            </a:r>
          </a:p>
          <a:p>
            <a:r>
              <a:rPr lang="fr-FR" sz="800" dirty="0">
                <a:solidFill>
                  <a:schemeClr val="tx1"/>
                </a:solidFill>
                <a:latin typeface="Arial" pitchFamily="34" charset="0"/>
                <a:cs typeface="Arial" pitchFamily="34" charset="0"/>
              </a:rPr>
              <a:t>de danses et de manipulation d’instruments.</a:t>
            </a:r>
          </a:p>
          <a:p>
            <a:endParaRPr lang="fr-FR" sz="800" dirty="0">
              <a:solidFill>
                <a:schemeClr val="tx1"/>
              </a:solidFill>
              <a:latin typeface="Arial" pitchFamily="34" charset="0"/>
              <a:cs typeface="Arial" pitchFamily="34" charset="0"/>
            </a:endParaRPr>
          </a:p>
          <a:p>
            <a:r>
              <a:rPr lang="fr-FR" sz="1000" b="1" dirty="0">
                <a:solidFill>
                  <a:srgbClr val="00B050"/>
                </a:solidFill>
                <a:latin typeface="Arial" pitchFamily="34" charset="0"/>
                <a:cs typeface="Arial" pitchFamily="34" charset="0"/>
              </a:rPr>
              <a:t>ÉVEIL MUSICAL</a:t>
            </a:r>
          </a:p>
          <a:p>
            <a:r>
              <a:rPr lang="fr-FR" sz="900" b="1" dirty="0">
                <a:solidFill>
                  <a:schemeClr val="tx1"/>
                </a:solidFill>
                <a:latin typeface="Arial" pitchFamily="34" charset="0"/>
                <a:cs typeface="Arial" pitchFamily="34" charset="0"/>
              </a:rPr>
              <a:t>Vendredi 16 juin </a:t>
            </a:r>
            <a:r>
              <a:rPr lang="fr-FR" sz="1000" b="1" dirty="0">
                <a:solidFill>
                  <a:schemeClr val="tx1"/>
                </a:solidFill>
                <a:latin typeface="Arial" pitchFamily="34" charset="0"/>
                <a:cs typeface="Arial" pitchFamily="34" charset="0"/>
              </a:rPr>
              <a:t>de 9h30 à 11h</a:t>
            </a:r>
          </a:p>
          <a:p>
            <a:r>
              <a:rPr lang="fr-FR" sz="800" dirty="0">
                <a:solidFill>
                  <a:schemeClr val="tx1"/>
                </a:solidFill>
                <a:latin typeface="Arial" pitchFamily="34" charset="0"/>
                <a:cs typeface="Arial" pitchFamily="34" charset="0"/>
              </a:rPr>
              <a:t>Avec Sébastien, venez éveiller votre enfant à la musique </a:t>
            </a:r>
            <a:br>
              <a:rPr lang="fr-FR" sz="800" dirty="0">
                <a:solidFill>
                  <a:schemeClr val="tx1"/>
                </a:solidFill>
                <a:latin typeface="Arial" pitchFamily="34" charset="0"/>
                <a:cs typeface="Arial" pitchFamily="34" charset="0"/>
              </a:rPr>
            </a:br>
            <a:r>
              <a:rPr lang="fr-FR" sz="800" dirty="0">
                <a:solidFill>
                  <a:schemeClr val="tx1"/>
                </a:solidFill>
                <a:latin typeface="Arial" pitchFamily="34" charset="0"/>
                <a:cs typeface="Arial" pitchFamily="34" charset="0"/>
              </a:rPr>
              <a:t>à travers des chansons, de danses </a:t>
            </a:r>
            <a:br>
              <a:rPr lang="fr-FR" sz="800" dirty="0">
                <a:solidFill>
                  <a:schemeClr val="tx1"/>
                </a:solidFill>
                <a:latin typeface="Arial" pitchFamily="34" charset="0"/>
                <a:cs typeface="Arial" pitchFamily="34" charset="0"/>
              </a:rPr>
            </a:br>
            <a:r>
              <a:rPr lang="fr-FR" sz="800" dirty="0">
                <a:solidFill>
                  <a:schemeClr val="tx1"/>
                </a:solidFill>
                <a:latin typeface="Arial" pitchFamily="34" charset="0"/>
                <a:cs typeface="Arial" pitchFamily="34" charset="0"/>
              </a:rPr>
              <a:t>et de manipulation d’instruments</a:t>
            </a:r>
            <a:r>
              <a:rPr lang="fr-FR" sz="800" b="1" dirty="0">
                <a:solidFill>
                  <a:schemeClr val="tx1"/>
                </a:solidFill>
                <a:latin typeface="Arial" pitchFamily="34" charset="0"/>
                <a:cs typeface="Arial" pitchFamily="34" charset="0"/>
              </a:rPr>
              <a:t>.</a:t>
            </a:r>
            <a:endParaRPr lang="fr-FR" sz="900" b="1" dirty="0">
              <a:solidFill>
                <a:schemeClr val="tx1"/>
              </a:solidFill>
              <a:latin typeface="Arial" pitchFamily="34" charset="0"/>
              <a:cs typeface="Arial" pitchFamily="34" charset="0"/>
            </a:endParaRPr>
          </a:p>
          <a:p>
            <a:endParaRPr lang="fr-FR" sz="900" b="1" dirty="0">
              <a:solidFill>
                <a:schemeClr val="tx1"/>
              </a:solidFill>
              <a:latin typeface="Arial" pitchFamily="34" charset="0"/>
              <a:cs typeface="Arial" pitchFamily="34" charset="0"/>
            </a:endParaRPr>
          </a:p>
          <a:p>
            <a:endParaRPr lang="fr-FR" sz="900" b="1" dirty="0">
              <a:solidFill>
                <a:schemeClr val="tx1"/>
              </a:solidFill>
              <a:latin typeface="Arial" pitchFamily="34" charset="0"/>
              <a:cs typeface="Arial" pitchFamily="34" charset="0"/>
            </a:endParaRPr>
          </a:p>
          <a:p>
            <a:endParaRPr lang="fr-FR" sz="900" b="1" dirty="0">
              <a:solidFill>
                <a:srgbClr val="FF0000"/>
              </a:solidFill>
              <a:latin typeface="Arial" pitchFamily="34" charset="0"/>
              <a:cs typeface="Arial" pitchFamily="34" charset="0"/>
            </a:endParaRPr>
          </a:p>
          <a:p>
            <a:endParaRPr lang="fr-FR" sz="900" b="1" dirty="0">
              <a:solidFill>
                <a:srgbClr val="FF0000"/>
              </a:solidFill>
              <a:latin typeface="Arial" pitchFamily="34" charset="0"/>
              <a:cs typeface="Arial" pitchFamily="34" charset="0"/>
            </a:endParaRPr>
          </a:p>
          <a:p>
            <a:endParaRPr lang="fr-FR" sz="900" b="1" dirty="0">
              <a:solidFill>
                <a:srgbClr val="FF0000"/>
              </a:solidFill>
              <a:latin typeface="Arial" pitchFamily="34" charset="0"/>
              <a:cs typeface="Arial" pitchFamily="34" charset="0"/>
            </a:endParaRPr>
          </a:p>
          <a:p>
            <a:endParaRPr lang="fr-FR" sz="900" b="1" dirty="0">
              <a:solidFill>
                <a:srgbClr val="FF0000"/>
              </a:solidFill>
              <a:latin typeface="Arial" pitchFamily="34" charset="0"/>
              <a:cs typeface="Arial" pitchFamily="34" charset="0"/>
            </a:endParaRPr>
          </a:p>
        </p:txBody>
      </p:sp>
      <p:sp>
        <p:nvSpPr>
          <p:cNvPr id="8" name="ZoneTexte 7">
            <a:extLst>
              <a:ext uri="{FF2B5EF4-FFF2-40B4-BE49-F238E27FC236}">
                <a16:creationId xmlns:a16="http://schemas.microsoft.com/office/drawing/2014/main" id="{7DF9C643-AC0D-03A0-57F5-2E4B70558C4D}"/>
              </a:ext>
            </a:extLst>
          </p:cNvPr>
          <p:cNvSpPr txBox="1"/>
          <p:nvPr/>
        </p:nvSpPr>
        <p:spPr>
          <a:xfrm>
            <a:off x="2142126" y="1691639"/>
            <a:ext cx="1161144" cy="260355"/>
          </a:xfrm>
          <a:prstGeom prst="rect">
            <a:avLst/>
          </a:prstGeom>
          <a:solidFill>
            <a:schemeClr val="bg1"/>
          </a:solidFill>
        </p:spPr>
        <p:txBody>
          <a:bodyPr wrap="square">
            <a:spAutoFit/>
          </a:bodyPr>
          <a:lstStyle/>
          <a:p>
            <a:pPr algn="ctr"/>
            <a:r>
              <a:rPr lang="fr-FR" sz="1100" b="1" dirty="0">
                <a:solidFill>
                  <a:srgbClr val="58C6F2"/>
                </a:solidFill>
                <a:latin typeface="Helvetica" pitchFamily="2" charset="0"/>
              </a:rPr>
              <a:t>MAI-JUIN 2023</a:t>
            </a:r>
            <a:endParaRPr lang="fr-FR" sz="1100" b="1" dirty="0">
              <a:solidFill>
                <a:srgbClr val="58C6F2"/>
              </a:solidFill>
              <a:effectLst/>
              <a:latin typeface="Helvetica" pitchFamily="2" charset="0"/>
            </a:endParaRPr>
          </a:p>
        </p:txBody>
      </p:sp>
      <p:pic>
        <p:nvPicPr>
          <p:cNvPr id="10" name="Image 9">
            <a:extLst>
              <a:ext uri="{FF2B5EF4-FFF2-40B4-BE49-F238E27FC236}">
                <a16:creationId xmlns:a16="http://schemas.microsoft.com/office/drawing/2014/main" id="{33DD4D0C-CE4D-7D23-810F-B36FA8238E6C}"/>
              </a:ext>
            </a:extLst>
          </p:cNvPr>
          <p:cNvPicPr>
            <a:picLocks noChangeAspect="1"/>
          </p:cNvPicPr>
          <p:nvPr/>
        </p:nvPicPr>
        <p:blipFill>
          <a:blip r:embed="rId3"/>
          <a:stretch>
            <a:fillRect/>
          </a:stretch>
        </p:blipFill>
        <p:spPr>
          <a:xfrm>
            <a:off x="1108376" y="2736144"/>
            <a:ext cx="3779712" cy="3630020"/>
          </a:xfrm>
          <a:prstGeom prst="rect">
            <a:avLst/>
          </a:prstGeom>
        </p:spPr>
      </p:pic>
    </p:spTree>
    <p:extLst>
      <p:ext uri="{BB962C8B-B14F-4D97-AF65-F5344CB8AC3E}">
        <p14:creationId xmlns:p14="http://schemas.microsoft.com/office/powerpoint/2010/main" val="4142179257"/>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1624</TotalTime>
  <Words>1115</Words>
  <Application>Microsoft Macintosh PowerPoint</Application>
  <PresentationFormat>Personnalisé</PresentationFormat>
  <Paragraphs>161</Paragraphs>
  <Slides>3</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vt:i4>
      </vt:variant>
    </vt:vector>
  </HeadingPairs>
  <TitlesOfParts>
    <vt:vector size="8" baseType="lpstr">
      <vt:lpstr>Arial</vt:lpstr>
      <vt:lpstr>Calibri</vt:lpstr>
      <vt:lpstr>Calibri Light</vt:lpstr>
      <vt:lpstr>Helvetica</vt:lpstr>
      <vt:lpstr>Thème Office</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n.dumont@savigny-le-temple.fr</dc:creator>
  <cp:lastModifiedBy>n.dumont@savigny-le-temple.fr</cp:lastModifiedBy>
  <cp:revision>112</cp:revision>
  <cp:lastPrinted>2022-12-09T14:41:50Z</cp:lastPrinted>
  <dcterms:created xsi:type="dcterms:W3CDTF">2022-09-22T14:39:29Z</dcterms:created>
  <dcterms:modified xsi:type="dcterms:W3CDTF">2023-04-11T08:29:41Z</dcterms:modified>
</cp:coreProperties>
</file>